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3" r:id="rId3"/>
    <p:sldId id="257" r:id="rId4"/>
    <p:sldId id="259" r:id="rId5"/>
    <p:sldId id="274" r:id="rId6"/>
    <p:sldId id="278" r:id="rId7"/>
    <p:sldId id="267" r:id="rId8"/>
    <p:sldId id="281" r:id="rId9"/>
    <p:sldId id="275" r:id="rId10"/>
    <p:sldId id="277" r:id="rId11"/>
    <p:sldId id="266" r:id="rId12"/>
    <p:sldId id="263" r:id="rId13"/>
    <p:sldId id="261" r:id="rId14"/>
    <p:sldId id="280" r:id="rId15"/>
    <p:sldId id="258" r:id="rId16"/>
    <p:sldId id="269" r:id="rId17"/>
    <p:sldId id="272" r:id="rId18"/>
    <p:sldId id="260" r:id="rId19"/>
    <p:sldId id="265" r:id="rId20"/>
    <p:sldId id="276" r:id="rId21"/>
  </p:sldIdLst>
  <p:sldSz cx="12192000" cy="6858000"/>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phanie Wyeth" initials="SW" lastIdx="6" clrIdx="0">
    <p:extLst>
      <p:ext uri="{19B8F6BF-5375-455C-9EA6-DF929625EA0E}">
        <p15:presenceInfo xmlns:p15="http://schemas.microsoft.com/office/powerpoint/2012/main" userId="S-1-5-21-620321403-24207062-1845911597-1025622" providerId="AD"/>
      </p:ext>
    </p:extLst>
  </p:cmAuthor>
  <p:cmAuthor id="2" name="Anthony Kimpton" initials="AK" lastIdx="3" clrIdx="1">
    <p:extLst>
      <p:ext uri="{19B8F6BF-5375-455C-9EA6-DF929625EA0E}">
        <p15:presenceInfo xmlns:p15="http://schemas.microsoft.com/office/powerpoint/2012/main" userId="S::uqakimpt@uq.edu.au::0150b88f-7b96-4483-9a7d-b11de1102eb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512C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21" d="100"/>
          <a:sy n="121" d="100"/>
        </p:scale>
        <p:origin x="78"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F8B807-320C-468A-85F6-C196D973FD8A}" type="doc">
      <dgm:prSet loTypeId="urn:microsoft.com/office/officeart/2008/layout/LinedList" loCatId="list" qsTypeId="urn:microsoft.com/office/officeart/2005/8/quickstyle/simple1" qsCatId="simple" csTypeId="urn:microsoft.com/office/officeart/2005/8/colors/colorful5" csCatId="colorful" phldr="1"/>
      <dgm:spPr/>
      <dgm:t>
        <a:bodyPr/>
        <a:lstStyle/>
        <a:p>
          <a:endParaRPr lang="en-US"/>
        </a:p>
      </dgm:t>
    </dgm:pt>
    <dgm:pt modelId="{632C4AC7-C465-4086-917F-8B7EA39E27EB}">
      <dgm:prSet custT="1"/>
      <dgm:spPr/>
      <dgm:t>
        <a:bodyPr/>
        <a:lstStyle/>
        <a:p>
          <a:r>
            <a:rPr lang="en-AU" sz="2400" b="1" i="1" dirty="0"/>
            <a:t>A university and government research collaboration to explore and compare four elements of car parking in three cities (Brisbane, Sydney and Melbourne)</a:t>
          </a:r>
          <a:endParaRPr lang="en-US" sz="2400" b="1" i="1" dirty="0"/>
        </a:p>
      </dgm:t>
    </dgm:pt>
    <dgm:pt modelId="{F4D8FDF6-8CB6-4885-9590-848B6FBA2AAD}" type="parTrans" cxnId="{09F053A0-BCAE-43C8-B464-BEA4B2D468E8}">
      <dgm:prSet/>
      <dgm:spPr/>
      <dgm:t>
        <a:bodyPr/>
        <a:lstStyle/>
        <a:p>
          <a:endParaRPr lang="en-US"/>
        </a:p>
      </dgm:t>
    </dgm:pt>
    <dgm:pt modelId="{6AE8FF23-7CA3-44CC-B305-D9CEC1A90F4E}" type="sibTrans" cxnId="{09F053A0-BCAE-43C8-B464-BEA4B2D468E8}">
      <dgm:prSet/>
      <dgm:spPr/>
      <dgm:t>
        <a:bodyPr/>
        <a:lstStyle/>
        <a:p>
          <a:endParaRPr lang="en-US"/>
        </a:p>
      </dgm:t>
    </dgm:pt>
    <dgm:pt modelId="{3907F30A-1551-4BFA-8A08-C9F6057C5562}">
      <dgm:prSet/>
      <dgm:spPr/>
      <dgm:t>
        <a:bodyPr/>
        <a:lstStyle/>
        <a:p>
          <a:r>
            <a:rPr lang="en-US" dirty="0"/>
            <a:t>1. H</a:t>
          </a:r>
          <a:r>
            <a:rPr lang="en-US" b="0" i="0" baseline="0" dirty="0"/>
            <a:t>ow planning initiatives, emerging mobility technologies, and travel behaviors influence the supply, demand, and location of parking.</a:t>
          </a:r>
          <a:endParaRPr lang="en-US" dirty="0"/>
        </a:p>
      </dgm:t>
    </dgm:pt>
    <dgm:pt modelId="{923CE966-4ACC-4B1E-B25F-5F859BAA9581}" type="parTrans" cxnId="{FFA91134-3FAE-4031-94BA-97A108278019}">
      <dgm:prSet/>
      <dgm:spPr/>
      <dgm:t>
        <a:bodyPr/>
        <a:lstStyle/>
        <a:p>
          <a:endParaRPr lang="en-US"/>
        </a:p>
      </dgm:t>
    </dgm:pt>
    <dgm:pt modelId="{48C92188-8751-4FDE-90B6-2A1497B89350}" type="sibTrans" cxnId="{FFA91134-3FAE-4031-94BA-97A108278019}">
      <dgm:prSet/>
      <dgm:spPr/>
      <dgm:t>
        <a:bodyPr/>
        <a:lstStyle/>
        <a:p>
          <a:endParaRPr lang="en-US"/>
        </a:p>
      </dgm:t>
    </dgm:pt>
    <dgm:pt modelId="{0DB505FB-52AB-4B7F-8FC3-CA7682209A5E}">
      <dgm:prSet/>
      <dgm:spPr/>
      <dgm:t>
        <a:bodyPr/>
        <a:lstStyle/>
        <a:p>
          <a:r>
            <a:rPr lang="en-US" b="0" i="0" baseline="0" dirty="0"/>
            <a:t>2. How parking policy and availability influence transport preferences and travel behaviours.</a:t>
          </a:r>
          <a:endParaRPr lang="en-US" dirty="0"/>
        </a:p>
      </dgm:t>
    </dgm:pt>
    <dgm:pt modelId="{C481770A-B3C3-432F-AF03-3B7FE5A8C975}" type="parTrans" cxnId="{48314750-1E90-4578-AAB8-F162FC61FA29}">
      <dgm:prSet/>
      <dgm:spPr/>
      <dgm:t>
        <a:bodyPr/>
        <a:lstStyle/>
        <a:p>
          <a:endParaRPr lang="en-US"/>
        </a:p>
      </dgm:t>
    </dgm:pt>
    <dgm:pt modelId="{073C6EBC-AEA7-4C3C-87D5-3E00DC5AFA3B}" type="sibTrans" cxnId="{48314750-1E90-4578-AAB8-F162FC61FA29}">
      <dgm:prSet/>
      <dgm:spPr/>
      <dgm:t>
        <a:bodyPr/>
        <a:lstStyle/>
        <a:p>
          <a:endParaRPr lang="en-US"/>
        </a:p>
      </dgm:t>
    </dgm:pt>
    <dgm:pt modelId="{65D45D5C-EE50-4E81-A7AF-152FFA127B18}">
      <dgm:prSet/>
      <dgm:spPr/>
      <dgm:t>
        <a:bodyPr/>
        <a:lstStyle/>
        <a:p>
          <a:r>
            <a:rPr lang="en-US" b="0" i="0" baseline="0" dirty="0"/>
            <a:t>3. Land use and transport planning guidelines that minimize and repurpose the high value public space that is reserved for storing immobile private vehicles.</a:t>
          </a:r>
          <a:endParaRPr lang="en-US" dirty="0"/>
        </a:p>
      </dgm:t>
    </dgm:pt>
    <dgm:pt modelId="{D67CDB43-CD4B-49D1-82A2-E69F248E21AF}" type="parTrans" cxnId="{A3F6004D-B0B8-4734-9166-808B2F9A1E4D}">
      <dgm:prSet/>
      <dgm:spPr/>
      <dgm:t>
        <a:bodyPr/>
        <a:lstStyle/>
        <a:p>
          <a:endParaRPr lang="en-US"/>
        </a:p>
      </dgm:t>
    </dgm:pt>
    <dgm:pt modelId="{04DDB0CF-DEED-4C61-A5B6-3C2016A99C9A}" type="sibTrans" cxnId="{A3F6004D-B0B8-4734-9166-808B2F9A1E4D}">
      <dgm:prSet/>
      <dgm:spPr/>
      <dgm:t>
        <a:bodyPr/>
        <a:lstStyle/>
        <a:p>
          <a:endParaRPr lang="en-US"/>
        </a:p>
      </dgm:t>
    </dgm:pt>
    <dgm:pt modelId="{3DBEA97C-C39D-45FA-A451-6F6F28B8CD2A}">
      <dgm:prSet/>
      <dgm:spPr/>
      <dgm:t>
        <a:bodyPr/>
        <a:lstStyle/>
        <a:p>
          <a:r>
            <a:rPr lang="en-US" b="0" i="0" baseline="0" dirty="0"/>
            <a:t>4. Scenarios that take current mobility trends into account.</a:t>
          </a:r>
          <a:endParaRPr lang="en-US" dirty="0"/>
        </a:p>
      </dgm:t>
    </dgm:pt>
    <dgm:pt modelId="{1902892F-76BF-4289-A037-B1110B8A7771}" type="parTrans" cxnId="{F9BFC2A8-DBC9-49B2-99F4-3BFE18A44AE7}">
      <dgm:prSet/>
      <dgm:spPr/>
      <dgm:t>
        <a:bodyPr/>
        <a:lstStyle/>
        <a:p>
          <a:endParaRPr lang="en-US"/>
        </a:p>
      </dgm:t>
    </dgm:pt>
    <dgm:pt modelId="{0A95BCD9-0AE6-4E0A-A2C9-172CD07F7477}" type="sibTrans" cxnId="{F9BFC2A8-DBC9-49B2-99F4-3BFE18A44AE7}">
      <dgm:prSet/>
      <dgm:spPr/>
      <dgm:t>
        <a:bodyPr/>
        <a:lstStyle/>
        <a:p>
          <a:endParaRPr lang="en-US"/>
        </a:p>
      </dgm:t>
    </dgm:pt>
    <dgm:pt modelId="{A6398FDE-1004-4A51-A0F4-246D792012F8}" type="pres">
      <dgm:prSet presAssocID="{86F8B807-320C-468A-85F6-C196D973FD8A}" presName="vert0" presStyleCnt="0">
        <dgm:presLayoutVars>
          <dgm:dir/>
          <dgm:animOne val="branch"/>
          <dgm:animLvl val="lvl"/>
        </dgm:presLayoutVars>
      </dgm:prSet>
      <dgm:spPr/>
    </dgm:pt>
    <dgm:pt modelId="{4BA77012-C935-4234-BE58-84046E93F2FC}" type="pres">
      <dgm:prSet presAssocID="{632C4AC7-C465-4086-917F-8B7EA39E27EB}" presName="thickLine" presStyleLbl="alignNode1" presStyleIdx="0" presStyleCnt="5"/>
      <dgm:spPr/>
    </dgm:pt>
    <dgm:pt modelId="{FB39662D-5D06-4765-82F9-78229A1C882E}" type="pres">
      <dgm:prSet presAssocID="{632C4AC7-C465-4086-917F-8B7EA39E27EB}" presName="horz1" presStyleCnt="0"/>
      <dgm:spPr/>
    </dgm:pt>
    <dgm:pt modelId="{C415C05B-2173-45CA-9916-04D1ED31335A}" type="pres">
      <dgm:prSet presAssocID="{632C4AC7-C465-4086-917F-8B7EA39E27EB}" presName="tx1" presStyleLbl="revTx" presStyleIdx="0" presStyleCnt="5"/>
      <dgm:spPr/>
    </dgm:pt>
    <dgm:pt modelId="{FB54C715-5B5A-4F85-990A-AE019C33FDD8}" type="pres">
      <dgm:prSet presAssocID="{632C4AC7-C465-4086-917F-8B7EA39E27EB}" presName="vert1" presStyleCnt="0"/>
      <dgm:spPr/>
    </dgm:pt>
    <dgm:pt modelId="{9B4F62C3-1D96-4FD9-B5D4-C7E5F256CD51}" type="pres">
      <dgm:prSet presAssocID="{3907F30A-1551-4BFA-8A08-C9F6057C5562}" presName="thickLine" presStyleLbl="alignNode1" presStyleIdx="1" presStyleCnt="5"/>
      <dgm:spPr/>
    </dgm:pt>
    <dgm:pt modelId="{6D055C57-DC25-44A1-B022-A17B9E9EADA1}" type="pres">
      <dgm:prSet presAssocID="{3907F30A-1551-4BFA-8A08-C9F6057C5562}" presName="horz1" presStyleCnt="0"/>
      <dgm:spPr/>
    </dgm:pt>
    <dgm:pt modelId="{B6EC8B77-BA37-4436-A74E-5250168D8645}" type="pres">
      <dgm:prSet presAssocID="{3907F30A-1551-4BFA-8A08-C9F6057C5562}" presName="tx1" presStyleLbl="revTx" presStyleIdx="1" presStyleCnt="5"/>
      <dgm:spPr/>
    </dgm:pt>
    <dgm:pt modelId="{C31EC07A-B0BB-4BD9-818F-F1FF29C3A0EE}" type="pres">
      <dgm:prSet presAssocID="{3907F30A-1551-4BFA-8A08-C9F6057C5562}" presName="vert1" presStyleCnt="0"/>
      <dgm:spPr/>
    </dgm:pt>
    <dgm:pt modelId="{15D359C3-AB02-4893-B8CA-309FBF105151}" type="pres">
      <dgm:prSet presAssocID="{0DB505FB-52AB-4B7F-8FC3-CA7682209A5E}" presName="thickLine" presStyleLbl="alignNode1" presStyleIdx="2" presStyleCnt="5"/>
      <dgm:spPr/>
    </dgm:pt>
    <dgm:pt modelId="{B4632D04-D070-460F-B8EB-EF2B0ECE4924}" type="pres">
      <dgm:prSet presAssocID="{0DB505FB-52AB-4B7F-8FC3-CA7682209A5E}" presName="horz1" presStyleCnt="0"/>
      <dgm:spPr/>
    </dgm:pt>
    <dgm:pt modelId="{BB3A5B84-9709-42CF-A18A-1CE1180C64BA}" type="pres">
      <dgm:prSet presAssocID="{0DB505FB-52AB-4B7F-8FC3-CA7682209A5E}" presName="tx1" presStyleLbl="revTx" presStyleIdx="2" presStyleCnt="5"/>
      <dgm:spPr/>
    </dgm:pt>
    <dgm:pt modelId="{E35F6AEB-5AC3-4863-A9CA-27443D01A583}" type="pres">
      <dgm:prSet presAssocID="{0DB505FB-52AB-4B7F-8FC3-CA7682209A5E}" presName="vert1" presStyleCnt="0"/>
      <dgm:spPr/>
    </dgm:pt>
    <dgm:pt modelId="{1931E89F-D6F3-41C2-84D2-4435DC602DBF}" type="pres">
      <dgm:prSet presAssocID="{65D45D5C-EE50-4E81-A7AF-152FFA127B18}" presName="thickLine" presStyleLbl="alignNode1" presStyleIdx="3" presStyleCnt="5"/>
      <dgm:spPr/>
    </dgm:pt>
    <dgm:pt modelId="{94EF6EA4-D11A-4794-80E2-6AA7880978F6}" type="pres">
      <dgm:prSet presAssocID="{65D45D5C-EE50-4E81-A7AF-152FFA127B18}" presName="horz1" presStyleCnt="0"/>
      <dgm:spPr/>
    </dgm:pt>
    <dgm:pt modelId="{CC9D2462-BFD5-423D-8F42-22E7C6EB649A}" type="pres">
      <dgm:prSet presAssocID="{65D45D5C-EE50-4E81-A7AF-152FFA127B18}" presName="tx1" presStyleLbl="revTx" presStyleIdx="3" presStyleCnt="5"/>
      <dgm:spPr/>
    </dgm:pt>
    <dgm:pt modelId="{F8E2A2F5-3C6B-44F8-841F-8672509DE841}" type="pres">
      <dgm:prSet presAssocID="{65D45D5C-EE50-4E81-A7AF-152FFA127B18}" presName="vert1" presStyleCnt="0"/>
      <dgm:spPr/>
    </dgm:pt>
    <dgm:pt modelId="{99D9FFFE-B47D-46A1-B8AB-F8C7231F6D88}" type="pres">
      <dgm:prSet presAssocID="{3DBEA97C-C39D-45FA-A451-6F6F28B8CD2A}" presName="thickLine" presStyleLbl="alignNode1" presStyleIdx="4" presStyleCnt="5"/>
      <dgm:spPr/>
    </dgm:pt>
    <dgm:pt modelId="{A3891594-A7A9-4A46-B4C7-ADC35C5CB468}" type="pres">
      <dgm:prSet presAssocID="{3DBEA97C-C39D-45FA-A451-6F6F28B8CD2A}" presName="horz1" presStyleCnt="0"/>
      <dgm:spPr/>
    </dgm:pt>
    <dgm:pt modelId="{3CB492EA-81E6-461F-BF77-31A8FC3F8F03}" type="pres">
      <dgm:prSet presAssocID="{3DBEA97C-C39D-45FA-A451-6F6F28B8CD2A}" presName="tx1" presStyleLbl="revTx" presStyleIdx="4" presStyleCnt="5"/>
      <dgm:spPr/>
    </dgm:pt>
    <dgm:pt modelId="{7C957673-BCFF-40E1-8932-0CDBBB4F515B}" type="pres">
      <dgm:prSet presAssocID="{3DBEA97C-C39D-45FA-A451-6F6F28B8CD2A}" presName="vert1" presStyleCnt="0"/>
      <dgm:spPr/>
    </dgm:pt>
  </dgm:ptLst>
  <dgm:cxnLst>
    <dgm:cxn modelId="{5484DD08-2CED-4EBF-97C7-82E0FF691B5A}" type="presOf" srcId="{86F8B807-320C-468A-85F6-C196D973FD8A}" destId="{A6398FDE-1004-4A51-A0F4-246D792012F8}" srcOrd="0" destOrd="0" presId="urn:microsoft.com/office/officeart/2008/layout/LinedList"/>
    <dgm:cxn modelId="{69FBED28-C7D7-4639-BF92-105CF518DE30}" type="presOf" srcId="{3907F30A-1551-4BFA-8A08-C9F6057C5562}" destId="{B6EC8B77-BA37-4436-A74E-5250168D8645}" srcOrd="0" destOrd="0" presId="urn:microsoft.com/office/officeart/2008/layout/LinedList"/>
    <dgm:cxn modelId="{FFA91134-3FAE-4031-94BA-97A108278019}" srcId="{86F8B807-320C-468A-85F6-C196D973FD8A}" destId="{3907F30A-1551-4BFA-8A08-C9F6057C5562}" srcOrd="1" destOrd="0" parTransId="{923CE966-4ACC-4B1E-B25F-5F859BAA9581}" sibTransId="{48C92188-8751-4FDE-90B6-2A1497B89350}"/>
    <dgm:cxn modelId="{09F7F05D-87E3-4A2F-A486-55CBA0FC7545}" type="presOf" srcId="{65D45D5C-EE50-4E81-A7AF-152FFA127B18}" destId="{CC9D2462-BFD5-423D-8F42-22E7C6EB649A}" srcOrd="0" destOrd="0" presId="urn:microsoft.com/office/officeart/2008/layout/LinedList"/>
    <dgm:cxn modelId="{F4449C44-91E0-41DF-B557-7B60832C790B}" type="presOf" srcId="{0DB505FB-52AB-4B7F-8FC3-CA7682209A5E}" destId="{BB3A5B84-9709-42CF-A18A-1CE1180C64BA}" srcOrd="0" destOrd="0" presId="urn:microsoft.com/office/officeart/2008/layout/LinedList"/>
    <dgm:cxn modelId="{A3F6004D-B0B8-4734-9166-808B2F9A1E4D}" srcId="{86F8B807-320C-468A-85F6-C196D973FD8A}" destId="{65D45D5C-EE50-4E81-A7AF-152FFA127B18}" srcOrd="3" destOrd="0" parTransId="{D67CDB43-CD4B-49D1-82A2-E69F248E21AF}" sibTransId="{04DDB0CF-DEED-4C61-A5B6-3C2016A99C9A}"/>
    <dgm:cxn modelId="{48314750-1E90-4578-AAB8-F162FC61FA29}" srcId="{86F8B807-320C-468A-85F6-C196D973FD8A}" destId="{0DB505FB-52AB-4B7F-8FC3-CA7682209A5E}" srcOrd="2" destOrd="0" parTransId="{C481770A-B3C3-432F-AF03-3B7FE5A8C975}" sibTransId="{073C6EBC-AEA7-4C3C-87D5-3E00DC5AFA3B}"/>
    <dgm:cxn modelId="{DEADF999-C2FE-4319-A02A-BD911D0DBCD8}" type="presOf" srcId="{3DBEA97C-C39D-45FA-A451-6F6F28B8CD2A}" destId="{3CB492EA-81E6-461F-BF77-31A8FC3F8F03}" srcOrd="0" destOrd="0" presId="urn:microsoft.com/office/officeart/2008/layout/LinedList"/>
    <dgm:cxn modelId="{09F053A0-BCAE-43C8-B464-BEA4B2D468E8}" srcId="{86F8B807-320C-468A-85F6-C196D973FD8A}" destId="{632C4AC7-C465-4086-917F-8B7EA39E27EB}" srcOrd="0" destOrd="0" parTransId="{F4D8FDF6-8CB6-4885-9590-848B6FBA2AAD}" sibTransId="{6AE8FF23-7CA3-44CC-B305-D9CEC1A90F4E}"/>
    <dgm:cxn modelId="{F9BFC2A8-DBC9-49B2-99F4-3BFE18A44AE7}" srcId="{86F8B807-320C-468A-85F6-C196D973FD8A}" destId="{3DBEA97C-C39D-45FA-A451-6F6F28B8CD2A}" srcOrd="4" destOrd="0" parTransId="{1902892F-76BF-4289-A037-B1110B8A7771}" sibTransId="{0A95BCD9-0AE6-4E0A-A2C9-172CD07F7477}"/>
    <dgm:cxn modelId="{CDC789DB-A6E1-4EFD-BFB1-74418B323648}" type="presOf" srcId="{632C4AC7-C465-4086-917F-8B7EA39E27EB}" destId="{C415C05B-2173-45CA-9916-04D1ED31335A}" srcOrd="0" destOrd="0" presId="urn:microsoft.com/office/officeart/2008/layout/LinedList"/>
    <dgm:cxn modelId="{CCCC7F6E-DA5B-4956-8612-FC1249959854}" type="presParOf" srcId="{A6398FDE-1004-4A51-A0F4-246D792012F8}" destId="{4BA77012-C935-4234-BE58-84046E93F2FC}" srcOrd="0" destOrd="0" presId="urn:microsoft.com/office/officeart/2008/layout/LinedList"/>
    <dgm:cxn modelId="{953A726C-05C0-4D61-91FF-88E29E2A8F59}" type="presParOf" srcId="{A6398FDE-1004-4A51-A0F4-246D792012F8}" destId="{FB39662D-5D06-4765-82F9-78229A1C882E}" srcOrd="1" destOrd="0" presId="urn:microsoft.com/office/officeart/2008/layout/LinedList"/>
    <dgm:cxn modelId="{17D9FACE-9B2F-4B6B-B666-14B70C7F5868}" type="presParOf" srcId="{FB39662D-5D06-4765-82F9-78229A1C882E}" destId="{C415C05B-2173-45CA-9916-04D1ED31335A}" srcOrd="0" destOrd="0" presId="urn:microsoft.com/office/officeart/2008/layout/LinedList"/>
    <dgm:cxn modelId="{68E28AFE-2FE9-4C67-801B-38CD1A4695E1}" type="presParOf" srcId="{FB39662D-5D06-4765-82F9-78229A1C882E}" destId="{FB54C715-5B5A-4F85-990A-AE019C33FDD8}" srcOrd="1" destOrd="0" presId="urn:microsoft.com/office/officeart/2008/layout/LinedList"/>
    <dgm:cxn modelId="{DFD0605E-CB5F-4D67-A732-E5F32B5AFBC3}" type="presParOf" srcId="{A6398FDE-1004-4A51-A0F4-246D792012F8}" destId="{9B4F62C3-1D96-4FD9-B5D4-C7E5F256CD51}" srcOrd="2" destOrd="0" presId="urn:microsoft.com/office/officeart/2008/layout/LinedList"/>
    <dgm:cxn modelId="{6E723056-3742-4291-BEA9-D10C6187136B}" type="presParOf" srcId="{A6398FDE-1004-4A51-A0F4-246D792012F8}" destId="{6D055C57-DC25-44A1-B022-A17B9E9EADA1}" srcOrd="3" destOrd="0" presId="urn:microsoft.com/office/officeart/2008/layout/LinedList"/>
    <dgm:cxn modelId="{579A53FE-78BC-44B0-BE3E-D6B4756BEF42}" type="presParOf" srcId="{6D055C57-DC25-44A1-B022-A17B9E9EADA1}" destId="{B6EC8B77-BA37-4436-A74E-5250168D8645}" srcOrd="0" destOrd="0" presId="urn:microsoft.com/office/officeart/2008/layout/LinedList"/>
    <dgm:cxn modelId="{EB1355BF-9E40-4324-B6EA-6C19BEDB751D}" type="presParOf" srcId="{6D055C57-DC25-44A1-B022-A17B9E9EADA1}" destId="{C31EC07A-B0BB-4BD9-818F-F1FF29C3A0EE}" srcOrd="1" destOrd="0" presId="urn:microsoft.com/office/officeart/2008/layout/LinedList"/>
    <dgm:cxn modelId="{1D6D2F48-B416-40CD-92BB-9D2B136ABDF2}" type="presParOf" srcId="{A6398FDE-1004-4A51-A0F4-246D792012F8}" destId="{15D359C3-AB02-4893-B8CA-309FBF105151}" srcOrd="4" destOrd="0" presId="urn:microsoft.com/office/officeart/2008/layout/LinedList"/>
    <dgm:cxn modelId="{19CB8C7B-25DD-4201-89D3-06D0B6F13CB3}" type="presParOf" srcId="{A6398FDE-1004-4A51-A0F4-246D792012F8}" destId="{B4632D04-D070-460F-B8EB-EF2B0ECE4924}" srcOrd="5" destOrd="0" presId="urn:microsoft.com/office/officeart/2008/layout/LinedList"/>
    <dgm:cxn modelId="{999CC96D-AF8E-411A-AAF7-89C3F55DED80}" type="presParOf" srcId="{B4632D04-D070-460F-B8EB-EF2B0ECE4924}" destId="{BB3A5B84-9709-42CF-A18A-1CE1180C64BA}" srcOrd="0" destOrd="0" presId="urn:microsoft.com/office/officeart/2008/layout/LinedList"/>
    <dgm:cxn modelId="{C2264EE6-A067-4716-83C2-8B157F4D651B}" type="presParOf" srcId="{B4632D04-D070-460F-B8EB-EF2B0ECE4924}" destId="{E35F6AEB-5AC3-4863-A9CA-27443D01A583}" srcOrd="1" destOrd="0" presId="urn:microsoft.com/office/officeart/2008/layout/LinedList"/>
    <dgm:cxn modelId="{31C6A12E-0AFF-4C8E-9C6A-6BB9CE6364D9}" type="presParOf" srcId="{A6398FDE-1004-4A51-A0F4-246D792012F8}" destId="{1931E89F-D6F3-41C2-84D2-4435DC602DBF}" srcOrd="6" destOrd="0" presId="urn:microsoft.com/office/officeart/2008/layout/LinedList"/>
    <dgm:cxn modelId="{CB98BD53-64EC-4203-B10B-2587E4002A9A}" type="presParOf" srcId="{A6398FDE-1004-4A51-A0F4-246D792012F8}" destId="{94EF6EA4-D11A-4794-80E2-6AA7880978F6}" srcOrd="7" destOrd="0" presId="urn:microsoft.com/office/officeart/2008/layout/LinedList"/>
    <dgm:cxn modelId="{F8533C15-8BE1-49AE-B46F-056BECA4C3A9}" type="presParOf" srcId="{94EF6EA4-D11A-4794-80E2-6AA7880978F6}" destId="{CC9D2462-BFD5-423D-8F42-22E7C6EB649A}" srcOrd="0" destOrd="0" presId="urn:microsoft.com/office/officeart/2008/layout/LinedList"/>
    <dgm:cxn modelId="{A178F9F6-A019-419E-AF62-5BAADBB9612B}" type="presParOf" srcId="{94EF6EA4-D11A-4794-80E2-6AA7880978F6}" destId="{F8E2A2F5-3C6B-44F8-841F-8672509DE841}" srcOrd="1" destOrd="0" presId="urn:microsoft.com/office/officeart/2008/layout/LinedList"/>
    <dgm:cxn modelId="{3773765B-663F-47C4-8041-764CAE28A49B}" type="presParOf" srcId="{A6398FDE-1004-4A51-A0F4-246D792012F8}" destId="{99D9FFFE-B47D-46A1-B8AB-F8C7231F6D88}" srcOrd="8" destOrd="0" presId="urn:microsoft.com/office/officeart/2008/layout/LinedList"/>
    <dgm:cxn modelId="{471068F7-E279-4011-8CB9-A09468301A14}" type="presParOf" srcId="{A6398FDE-1004-4A51-A0F4-246D792012F8}" destId="{A3891594-A7A9-4A46-B4C7-ADC35C5CB468}" srcOrd="9" destOrd="0" presId="urn:microsoft.com/office/officeart/2008/layout/LinedList"/>
    <dgm:cxn modelId="{C7390227-731D-4511-8B9D-A9A5B96F3DD1}" type="presParOf" srcId="{A3891594-A7A9-4A46-B4C7-ADC35C5CB468}" destId="{3CB492EA-81E6-461F-BF77-31A8FC3F8F03}" srcOrd="0" destOrd="0" presId="urn:microsoft.com/office/officeart/2008/layout/LinedList"/>
    <dgm:cxn modelId="{B73F8EC5-62D9-43A6-B6E3-86548D6D06CB}" type="presParOf" srcId="{A3891594-A7A9-4A46-B4C7-ADC35C5CB468}" destId="{7C957673-BCFF-40E1-8932-0CDBBB4F515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29061E-A5B6-4B1E-BF10-2C57586ECA80}" type="doc">
      <dgm:prSet loTypeId="urn:microsoft.com/office/officeart/2005/8/layout/equation1" loCatId="process" qsTypeId="urn:microsoft.com/office/officeart/2005/8/quickstyle/simple1" qsCatId="simple" csTypeId="urn:microsoft.com/office/officeart/2005/8/colors/accent3_2" csCatId="accent3" phldr="1"/>
      <dgm:spPr/>
      <dgm:t>
        <a:bodyPr/>
        <a:lstStyle/>
        <a:p>
          <a:endParaRPr lang="en-AU"/>
        </a:p>
      </dgm:t>
    </dgm:pt>
    <dgm:pt modelId="{8896B399-0580-418E-AAA4-54735BEF2B6B}">
      <dgm:prSet custT="1"/>
      <dgm:spPr>
        <a:solidFill>
          <a:srgbClr val="512C7B"/>
        </a:solidFill>
      </dgm:spPr>
      <dgm:t>
        <a:bodyPr/>
        <a:lstStyle/>
        <a:p>
          <a:r>
            <a:rPr lang="en-AU" sz="2000" baseline="0" dirty="0"/>
            <a:t>Primary Research</a:t>
          </a:r>
        </a:p>
        <a:p>
          <a:r>
            <a:rPr lang="en-AU" sz="1600" baseline="0" dirty="0"/>
            <a:t>i.e., public forum, visitor and on-street parking surveys</a:t>
          </a:r>
          <a:endParaRPr lang="en-AU" sz="1600" dirty="0"/>
        </a:p>
      </dgm:t>
    </dgm:pt>
    <dgm:pt modelId="{6E35AA80-18BB-4632-B6BA-3848CC09C3E0}" type="parTrans" cxnId="{E90BB78A-06B4-49D9-921E-13918FFD0E6A}">
      <dgm:prSet/>
      <dgm:spPr/>
      <dgm:t>
        <a:bodyPr/>
        <a:lstStyle/>
        <a:p>
          <a:endParaRPr lang="en-AU"/>
        </a:p>
      </dgm:t>
    </dgm:pt>
    <dgm:pt modelId="{160744A8-91E4-4A24-A7BA-67D82468349D}" type="sibTrans" cxnId="{E90BB78A-06B4-49D9-921E-13918FFD0E6A}">
      <dgm:prSet/>
      <dgm:spPr/>
      <dgm:t>
        <a:bodyPr/>
        <a:lstStyle/>
        <a:p>
          <a:endParaRPr lang="en-AU"/>
        </a:p>
      </dgm:t>
    </dgm:pt>
    <dgm:pt modelId="{0D66053E-C2BB-4237-90D2-170FE5F86E26}">
      <dgm:prSet custT="1"/>
      <dgm:spPr>
        <a:solidFill>
          <a:srgbClr val="512C7B"/>
        </a:solidFill>
      </dgm:spPr>
      <dgm:t>
        <a:bodyPr/>
        <a:lstStyle/>
        <a:p>
          <a:r>
            <a:rPr lang="en-AU" sz="1800" baseline="0" dirty="0"/>
            <a:t>Urban Mobility Review</a:t>
          </a:r>
        </a:p>
        <a:p>
          <a:r>
            <a:rPr lang="en-AU" sz="1600" baseline="0" dirty="0"/>
            <a:t> i.e., review of the research and grey literature</a:t>
          </a:r>
        </a:p>
      </dgm:t>
    </dgm:pt>
    <dgm:pt modelId="{70BCFA39-C6CF-4EC4-87F5-90ACA8C1239A}" type="parTrans" cxnId="{DF022CEA-82FA-49B9-8C88-D45D1E43C911}">
      <dgm:prSet/>
      <dgm:spPr/>
      <dgm:t>
        <a:bodyPr/>
        <a:lstStyle/>
        <a:p>
          <a:endParaRPr lang="en-AU"/>
        </a:p>
      </dgm:t>
    </dgm:pt>
    <dgm:pt modelId="{37CC7131-0EDA-4630-8AAC-838B1CFCC866}" type="sibTrans" cxnId="{DF022CEA-82FA-49B9-8C88-D45D1E43C911}">
      <dgm:prSet/>
      <dgm:spPr/>
      <dgm:t>
        <a:bodyPr/>
        <a:lstStyle/>
        <a:p>
          <a:endParaRPr lang="en-AU"/>
        </a:p>
      </dgm:t>
    </dgm:pt>
    <dgm:pt modelId="{321CCD43-99EE-4A3F-9A43-774A649E8254}">
      <dgm:prSet/>
      <dgm:spPr/>
      <dgm:t>
        <a:bodyPr/>
        <a:lstStyle/>
        <a:p>
          <a:r>
            <a:rPr lang="en-AU" baseline="0" dirty="0"/>
            <a:t>Road Sharing Options for West End</a:t>
          </a:r>
          <a:endParaRPr lang="en-AU" dirty="0"/>
        </a:p>
      </dgm:t>
    </dgm:pt>
    <dgm:pt modelId="{21CF7A5C-50D1-4315-AC8B-164CF1F9F028}" type="parTrans" cxnId="{D2A7C526-5140-4AD5-AAA4-5D779D107F33}">
      <dgm:prSet/>
      <dgm:spPr/>
      <dgm:t>
        <a:bodyPr/>
        <a:lstStyle/>
        <a:p>
          <a:endParaRPr lang="en-AU"/>
        </a:p>
      </dgm:t>
    </dgm:pt>
    <dgm:pt modelId="{F9EF4E08-82E0-4888-B3ED-635F1C38C7F5}" type="sibTrans" cxnId="{D2A7C526-5140-4AD5-AAA4-5D779D107F33}">
      <dgm:prSet/>
      <dgm:spPr/>
      <dgm:t>
        <a:bodyPr/>
        <a:lstStyle/>
        <a:p>
          <a:endParaRPr lang="en-AU"/>
        </a:p>
      </dgm:t>
    </dgm:pt>
    <dgm:pt modelId="{626E70B3-4644-4388-B929-BD839E1E1D81}" type="pres">
      <dgm:prSet presAssocID="{5029061E-A5B6-4B1E-BF10-2C57586ECA80}" presName="linearFlow" presStyleCnt="0">
        <dgm:presLayoutVars>
          <dgm:dir/>
          <dgm:resizeHandles val="exact"/>
        </dgm:presLayoutVars>
      </dgm:prSet>
      <dgm:spPr/>
    </dgm:pt>
    <dgm:pt modelId="{758D662F-23BE-400C-9978-A775208ECE90}" type="pres">
      <dgm:prSet presAssocID="{8896B399-0580-418E-AAA4-54735BEF2B6B}" presName="node" presStyleLbl="node1" presStyleIdx="0" presStyleCnt="3" custLinFactX="156243" custLinFactNeighborX="200000" custLinFactNeighborY="3086">
        <dgm:presLayoutVars>
          <dgm:bulletEnabled val="1"/>
        </dgm:presLayoutVars>
      </dgm:prSet>
      <dgm:spPr/>
    </dgm:pt>
    <dgm:pt modelId="{FE473A9B-9075-410D-A715-87BA2B8DD73F}" type="pres">
      <dgm:prSet presAssocID="{160744A8-91E4-4A24-A7BA-67D82468349D}" presName="spacerL" presStyleCnt="0"/>
      <dgm:spPr/>
    </dgm:pt>
    <dgm:pt modelId="{FCD99B86-9670-4FFA-A4B3-3370509A15E0}" type="pres">
      <dgm:prSet presAssocID="{160744A8-91E4-4A24-A7BA-67D82468349D}" presName="sibTrans" presStyleLbl="sibTrans2D1" presStyleIdx="0" presStyleCnt="2"/>
      <dgm:spPr/>
    </dgm:pt>
    <dgm:pt modelId="{41E2031B-116C-4963-9F50-AAF6FBF41FB8}" type="pres">
      <dgm:prSet presAssocID="{160744A8-91E4-4A24-A7BA-67D82468349D}" presName="spacerR" presStyleCnt="0"/>
      <dgm:spPr/>
    </dgm:pt>
    <dgm:pt modelId="{1F985E1F-DECE-4F5A-A467-57CDE634FF0B}" type="pres">
      <dgm:prSet presAssocID="{0D66053E-C2BB-4237-90D2-170FE5F86E26}" presName="node" presStyleLbl="node1" presStyleIdx="1" presStyleCnt="3" custLinFactX="-155687" custLinFactNeighborX="-200000" custLinFactNeighborY="-3184">
        <dgm:presLayoutVars>
          <dgm:bulletEnabled val="1"/>
        </dgm:presLayoutVars>
      </dgm:prSet>
      <dgm:spPr/>
    </dgm:pt>
    <dgm:pt modelId="{EA38D5EC-B8FB-40CC-8BE1-7F9F90C55211}" type="pres">
      <dgm:prSet presAssocID="{37CC7131-0EDA-4630-8AAC-838B1CFCC866}" presName="spacerL" presStyleCnt="0"/>
      <dgm:spPr/>
    </dgm:pt>
    <dgm:pt modelId="{0FAD378B-5902-4939-B59E-C4EC7D819DCA}" type="pres">
      <dgm:prSet presAssocID="{37CC7131-0EDA-4630-8AAC-838B1CFCC866}" presName="sibTrans" presStyleLbl="sibTrans2D1" presStyleIdx="1" presStyleCnt="2"/>
      <dgm:spPr/>
    </dgm:pt>
    <dgm:pt modelId="{C1D7BE37-72D8-41CB-8D59-9068EB36CD40}" type="pres">
      <dgm:prSet presAssocID="{37CC7131-0EDA-4630-8AAC-838B1CFCC866}" presName="spacerR" presStyleCnt="0"/>
      <dgm:spPr/>
    </dgm:pt>
    <dgm:pt modelId="{9B546455-0365-4CF9-9FDC-C3E41CE78160}" type="pres">
      <dgm:prSet presAssocID="{321CCD43-99EE-4A3F-9A43-774A649E8254}" presName="node" presStyleLbl="node1" presStyleIdx="2" presStyleCnt="3">
        <dgm:presLayoutVars>
          <dgm:bulletEnabled val="1"/>
        </dgm:presLayoutVars>
      </dgm:prSet>
      <dgm:spPr/>
    </dgm:pt>
  </dgm:ptLst>
  <dgm:cxnLst>
    <dgm:cxn modelId="{D2A7C526-5140-4AD5-AAA4-5D779D107F33}" srcId="{5029061E-A5B6-4B1E-BF10-2C57586ECA80}" destId="{321CCD43-99EE-4A3F-9A43-774A649E8254}" srcOrd="2" destOrd="0" parTransId="{21CF7A5C-50D1-4315-AC8B-164CF1F9F028}" sibTransId="{F9EF4E08-82E0-4888-B3ED-635F1C38C7F5}"/>
    <dgm:cxn modelId="{F06D743D-0579-41AD-BA8E-AA610D82FCF4}" type="presOf" srcId="{160744A8-91E4-4A24-A7BA-67D82468349D}" destId="{FCD99B86-9670-4FFA-A4B3-3370509A15E0}" srcOrd="0" destOrd="0" presId="urn:microsoft.com/office/officeart/2005/8/layout/equation1"/>
    <dgm:cxn modelId="{C6796565-0E56-417C-979C-219A20FC51C8}" type="presOf" srcId="{0D66053E-C2BB-4237-90D2-170FE5F86E26}" destId="{1F985E1F-DECE-4F5A-A467-57CDE634FF0B}" srcOrd="0" destOrd="0" presId="urn:microsoft.com/office/officeart/2005/8/layout/equation1"/>
    <dgm:cxn modelId="{6350FF75-B587-496D-A1B7-4BA03085731C}" type="presOf" srcId="{5029061E-A5B6-4B1E-BF10-2C57586ECA80}" destId="{626E70B3-4644-4388-B929-BD839E1E1D81}" srcOrd="0" destOrd="0" presId="urn:microsoft.com/office/officeart/2005/8/layout/equation1"/>
    <dgm:cxn modelId="{E90BB78A-06B4-49D9-921E-13918FFD0E6A}" srcId="{5029061E-A5B6-4B1E-BF10-2C57586ECA80}" destId="{8896B399-0580-418E-AAA4-54735BEF2B6B}" srcOrd="0" destOrd="0" parTransId="{6E35AA80-18BB-4632-B6BA-3848CC09C3E0}" sibTransId="{160744A8-91E4-4A24-A7BA-67D82468349D}"/>
    <dgm:cxn modelId="{989896C9-BAB4-4BC0-9813-4151E67EB3A8}" type="presOf" srcId="{8896B399-0580-418E-AAA4-54735BEF2B6B}" destId="{758D662F-23BE-400C-9978-A775208ECE90}" srcOrd="0" destOrd="0" presId="urn:microsoft.com/office/officeart/2005/8/layout/equation1"/>
    <dgm:cxn modelId="{E43588D4-C7EF-409B-8A05-B2AD2454F90F}" type="presOf" srcId="{37CC7131-0EDA-4630-8AAC-838B1CFCC866}" destId="{0FAD378B-5902-4939-B59E-C4EC7D819DCA}" srcOrd="0" destOrd="0" presId="urn:microsoft.com/office/officeart/2005/8/layout/equation1"/>
    <dgm:cxn modelId="{DF022CEA-82FA-49B9-8C88-D45D1E43C911}" srcId="{5029061E-A5B6-4B1E-BF10-2C57586ECA80}" destId="{0D66053E-C2BB-4237-90D2-170FE5F86E26}" srcOrd="1" destOrd="0" parTransId="{70BCFA39-C6CF-4EC4-87F5-90ACA8C1239A}" sibTransId="{37CC7131-0EDA-4630-8AAC-838B1CFCC866}"/>
    <dgm:cxn modelId="{14F6CAF6-57D3-4655-BE2B-42DD09C37B5A}" type="presOf" srcId="{321CCD43-99EE-4A3F-9A43-774A649E8254}" destId="{9B546455-0365-4CF9-9FDC-C3E41CE78160}" srcOrd="0" destOrd="0" presId="urn:microsoft.com/office/officeart/2005/8/layout/equation1"/>
    <dgm:cxn modelId="{D5B1B5AD-10A9-4510-9FE3-CF1E42392C79}" type="presParOf" srcId="{626E70B3-4644-4388-B929-BD839E1E1D81}" destId="{758D662F-23BE-400C-9978-A775208ECE90}" srcOrd="0" destOrd="0" presId="urn:microsoft.com/office/officeart/2005/8/layout/equation1"/>
    <dgm:cxn modelId="{5DFDF81D-EC18-489C-B4C0-AFCF7199E4A8}" type="presParOf" srcId="{626E70B3-4644-4388-B929-BD839E1E1D81}" destId="{FE473A9B-9075-410D-A715-87BA2B8DD73F}" srcOrd="1" destOrd="0" presId="urn:microsoft.com/office/officeart/2005/8/layout/equation1"/>
    <dgm:cxn modelId="{FC64370B-39A5-4CBF-914E-86EB895E958C}" type="presParOf" srcId="{626E70B3-4644-4388-B929-BD839E1E1D81}" destId="{FCD99B86-9670-4FFA-A4B3-3370509A15E0}" srcOrd="2" destOrd="0" presId="urn:microsoft.com/office/officeart/2005/8/layout/equation1"/>
    <dgm:cxn modelId="{67CBB125-9A7A-4AD3-8B00-CE3635E34EED}" type="presParOf" srcId="{626E70B3-4644-4388-B929-BD839E1E1D81}" destId="{41E2031B-116C-4963-9F50-AAF6FBF41FB8}" srcOrd="3" destOrd="0" presId="urn:microsoft.com/office/officeart/2005/8/layout/equation1"/>
    <dgm:cxn modelId="{258F986E-8E97-49AF-A4DD-461B5FC4CF96}" type="presParOf" srcId="{626E70B3-4644-4388-B929-BD839E1E1D81}" destId="{1F985E1F-DECE-4F5A-A467-57CDE634FF0B}" srcOrd="4" destOrd="0" presId="urn:microsoft.com/office/officeart/2005/8/layout/equation1"/>
    <dgm:cxn modelId="{60BFCCD2-4209-4839-8280-BBE0ED743448}" type="presParOf" srcId="{626E70B3-4644-4388-B929-BD839E1E1D81}" destId="{EA38D5EC-B8FB-40CC-8BE1-7F9F90C55211}" srcOrd="5" destOrd="0" presId="urn:microsoft.com/office/officeart/2005/8/layout/equation1"/>
    <dgm:cxn modelId="{2466730E-32F6-4FC9-ADDF-0FF03748F8F2}" type="presParOf" srcId="{626E70B3-4644-4388-B929-BD839E1E1D81}" destId="{0FAD378B-5902-4939-B59E-C4EC7D819DCA}" srcOrd="6" destOrd="0" presId="urn:microsoft.com/office/officeart/2005/8/layout/equation1"/>
    <dgm:cxn modelId="{0D00EF77-0A3F-46A0-94B2-1028403B4EDD}" type="presParOf" srcId="{626E70B3-4644-4388-B929-BD839E1E1D81}" destId="{C1D7BE37-72D8-41CB-8D59-9068EB36CD40}" srcOrd="7" destOrd="0" presId="urn:microsoft.com/office/officeart/2005/8/layout/equation1"/>
    <dgm:cxn modelId="{BF214C99-6D1B-46C0-8BFD-1290F42F8F1C}" type="presParOf" srcId="{626E70B3-4644-4388-B929-BD839E1E1D81}" destId="{9B546455-0365-4CF9-9FDC-C3E41CE78160}" srcOrd="8" destOrd="0" presId="urn:microsoft.com/office/officeart/2005/8/layout/equati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029061E-A5B6-4B1E-BF10-2C57586ECA80}" type="doc">
      <dgm:prSet loTypeId="urn:microsoft.com/office/officeart/2005/8/layout/equation1" loCatId="process" qsTypeId="urn:microsoft.com/office/officeart/2005/8/quickstyle/simple1" qsCatId="simple" csTypeId="urn:microsoft.com/office/officeart/2005/8/colors/accent3_2" csCatId="accent3" phldr="1"/>
      <dgm:spPr/>
      <dgm:t>
        <a:bodyPr/>
        <a:lstStyle/>
        <a:p>
          <a:endParaRPr lang="en-AU"/>
        </a:p>
      </dgm:t>
    </dgm:pt>
    <dgm:pt modelId="{8896B399-0580-418E-AAA4-54735BEF2B6B}">
      <dgm:prSet custT="1"/>
      <dgm:spPr>
        <a:solidFill>
          <a:srgbClr val="512C7B"/>
        </a:solidFill>
      </dgm:spPr>
      <dgm:t>
        <a:bodyPr/>
        <a:lstStyle/>
        <a:p>
          <a:r>
            <a:rPr lang="en-AU" sz="2000" baseline="0" dirty="0"/>
            <a:t>Primary Research</a:t>
          </a:r>
        </a:p>
        <a:p>
          <a:r>
            <a:rPr lang="en-AU" sz="1600" baseline="0" dirty="0"/>
            <a:t>i.e., public forum, visitor and on-street parking surveys</a:t>
          </a:r>
          <a:endParaRPr lang="en-AU" sz="1600" dirty="0"/>
        </a:p>
      </dgm:t>
    </dgm:pt>
    <dgm:pt modelId="{6E35AA80-18BB-4632-B6BA-3848CC09C3E0}" type="parTrans" cxnId="{E90BB78A-06B4-49D9-921E-13918FFD0E6A}">
      <dgm:prSet/>
      <dgm:spPr/>
      <dgm:t>
        <a:bodyPr/>
        <a:lstStyle/>
        <a:p>
          <a:endParaRPr lang="en-AU"/>
        </a:p>
      </dgm:t>
    </dgm:pt>
    <dgm:pt modelId="{160744A8-91E4-4A24-A7BA-67D82468349D}" type="sibTrans" cxnId="{E90BB78A-06B4-49D9-921E-13918FFD0E6A}">
      <dgm:prSet/>
      <dgm:spPr/>
      <dgm:t>
        <a:bodyPr/>
        <a:lstStyle/>
        <a:p>
          <a:endParaRPr lang="en-AU"/>
        </a:p>
      </dgm:t>
    </dgm:pt>
    <dgm:pt modelId="{0D66053E-C2BB-4237-90D2-170FE5F86E26}">
      <dgm:prSet custT="1"/>
      <dgm:spPr>
        <a:solidFill>
          <a:srgbClr val="512C7B"/>
        </a:solidFill>
      </dgm:spPr>
      <dgm:t>
        <a:bodyPr/>
        <a:lstStyle/>
        <a:p>
          <a:r>
            <a:rPr lang="en-AU" sz="1800" baseline="0" dirty="0"/>
            <a:t>Urban Mobility Review</a:t>
          </a:r>
        </a:p>
        <a:p>
          <a:r>
            <a:rPr lang="en-AU" sz="1600" baseline="0" dirty="0"/>
            <a:t> i.e., review of the research and grey literature</a:t>
          </a:r>
        </a:p>
      </dgm:t>
    </dgm:pt>
    <dgm:pt modelId="{70BCFA39-C6CF-4EC4-87F5-90ACA8C1239A}" type="parTrans" cxnId="{DF022CEA-82FA-49B9-8C88-D45D1E43C911}">
      <dgm:prSet/>
      <dgm:spPr/>
      <dgm:t>
        <a:bodyPr/>
        <a:lstStyle/>
        <a:p>
          <a:endParaRPr lang="en-AU"/>
        </a:p>
      </dgm:t>
    </dgm:pt>
    <dgm:pt modelId="{37CC7131-0EDA-4630-8AAC-838B1CFCC866}" type="sibTrans" cxnId="{DF022CEA-82FA-49B9-8C88-D45D1E43C911}">
      <dgm:prSet/>
      <dgm:spPr/>
      <dgm:t>
        <a:bodyPr/>
        <a:lstStyle/>
        <a:p>
          <a:endParaRPr lang="en-AU"/>
        </a:p>
      </dgm:t>
    </dgm:pt>
    <dgm:pt modelId="{321CCD43-99EE-4A3F-9A43-774A649E8254}">
      <dgm:prSet/>
      <dgm:spPr/>
      <dgm:t>
        <a:bodyPr/>
        <a:lstStyle/>
        <a:p>
          <a:r>
            <a:rPr lang="en-AU" baseline="0" dirty="0"/>
            <a:t>Road Sharing Options for West End</a:t>
          </a:r>
          <a:endParaRPr lang="en-AU" dirty="0"/>
        </a:p>
      </dgm:t>
    </dgm:pt>
    <dgm:pt modelId="{21CF7A5C-50D1-4315-AC8B-164CF1F9F028}" type="parTrans" cxnId="{D2A7C526-5140-4AD5-AAA4-5D779D107F33}">
      <dgm:prSet/>
      <dgm:spPr/>
      <dgm:t>
        <a:bodyPr/>
        <a:lstStyle/>
        <a:p>
          <a:endParaRPr lang="en-AU"/>
        </a:p>
      </dgm:t>
    </dgm:pt>
    <dgm:pt modelId="{F9EF4E08-82E0-4888-B3ED-635F1C38C7F5}" type="sibTrans" cxnId="{D2A7C526-5140-4AD5-AAA4-5D779D107F33}">
      <dgm:prSet/>
      <dgm:spPr/>
      <dgm:t>
        <a:bodyPr/>
        <a:lstStyle/>
        <a:p>
          <a:endParaRPr lang="en-AU"/>
        </a:p>
      </dgm:t>
    </dgm:pt>
    <dgm:pt modelId="{626E70B3-4644-4388-B929-BD839E1E1D81}" type="pres">
      <dgm:prSet presAssocID="{5029061E-A5B6-4B1E-BF10-2C57586ECA80}" presName="linearFlow" presStyleCnt="0">
        <dgm:presLayoutVars>
          <dgm:dir/>
          <dgm:resizeHandles val="exact"/>
        </dgm:presLayoutVars>
      </dgm:prSet>
      <dgm:spPr/>
    </dgm:pt>
    <dgm:pt modelId="{758D662F-23BE-400C-9978-A775208ECE90}" type="pres">
      <dgm:prSet presAssocID="{8896B399-0580-418E-AAA4-54735BEF2B6B}" presName="node" presStyleLbl="node1" presStyleIdx="0" presStyleCnt="3" custLinFactX="156243" custLinFactNeighborX="200000" custLinFactNeighborY="3086">
        <dgm:presLayoutVars>
          <dgm:bulletEnabled val="1"/>
        </dgm:presLayoutVars>
      </dgm:prSet>
      <dgm:spPr/>
    </dgm:pt>
    <dgm:pt modelId="{FE473A9B-9075-410D-A715-87BA2B8DD73F}" type="pres">
      <dgm:prSet presAssocID="{160744A8-91E4-4A24-A7BA-67D82468349D}" presName="spacerL" presStyleCnt="0"/>
      <dgm:spPr/>
    </dgm:pt>
    <dgm:pt modelId="{FCD99B86-9670-4FFA-A4B3-3370509A15E0}" type="pres">
      <dgm:prSet presAssocID="{160744A8-91E4-4A24-A7BA-67D82468349D}" presName="sibTrans" presStyleLbl="sibTrans2D1" presStyleIdx="0" presStyleCnt="2"/>
      <dgm:spPr/>
    </dgm:pt>
    <dgm:pt modelId="{41E2031B-116C-4963-9F50-AAF6FBF41FB8}" type="pres">
      <dgm:prSet presAssocID="{160744A8-91E4-4A24-A7BA-67D82468349D}" presName="spacerR" presStyleCnt="0"/>
      <dgm:spPr/>
    </dgm:pt>
    <dgm:pt modelId="{1F985E1F-DECE-4F5A-A467-57CDE634FF0B}" type="pres">
      <dgm:prSet presAssocID="{0D66053E-C2BB-4237-90D2-170FE5F86E26}" presName="node" presStyleLbl="node1" presStyleIdx="1" presStyleCnt="3" custLinFactX="-155687" custLinFactNeighborX="-200000" custLinFactNeighborY="-3184">
        <dgm:presLayoutVars>
          <dgm:bulletEnabled val="1"/>
        </dgm:presLayoutVars>
      </dgm:prSet>
      <dgm:spPr/>
    </dgm:pt>
    <dgm:pt modelId="{EA38D5EC-B8FB-40CC-8BE1-7F9F90C55211}" type="pres">
      <dgm:prSet presAssocID="{37CC7131-0EDA-4630-8AAC-838B1CFCC866}" presName="spacerL" presStyleCnt="0"/>
      <dgm:spPr/>
    </dgm:pt>
    <dgm:pt modelId="{0FAD378B-5902-4939-B59E-C4EC7D819DCA}" type="pres">
      <dgm:prSet presAssocID="{37CC7131-0EDA-4630-8AAC-838B1CFCC866}" presName="sibTrans" presStyleLbl="sibTrans2D1" presStyleIdx="1" presStyleCnt="2"/>
      <dgm:spPr/>
    </dgm:pt>
    <dgm:pt modelId="{C1D7BE37-72D8-41CB-8D59-9068EB36CD40}" type="pres">
      <dgm:prSet presAssocID="{37CC7131-0EDA-4630-8AAC-838B1CFCC866}" presName="spacerR" presStyleCnt="0"/>
      <dgm:spPr/>
    </dgm:pt>
    <dgm:pt modelId="{9B546455-0365-4CF9-9FDC-C3E41CE78160}" type="pres">
      <dgm:prSet presAssocID="{321CCD43-99EE-4A3F-9A43-774A649E8254}" presName="node" presStyleLbl="node1" presStyleIdx="2" presStyleCnt="3">
        <dgm:presLayoutVars>
          <dgm:bulletEnabled val="1"/>
        </dgm:presLayoutVars>
      </dgm:prSet>
      <dgm:spPr/>
    </dgm:pt>
  </dgm:ptLst>
  <dgm:cxnLst>
    <dgm:cxn modelId="{D2A7C526-5140-4AD5-AAA4-5D779D107F33}" srcId="{5029061E-A5B6-4B1E-BF10-2C57586ECA80}" destId="{321CCD43-99EE-4A3F-9A43-774A649E8254}" srcOrd="2" destOrd="0" parTransId="{21CF7A5C-50D1-4315-AC8B-164CF1F9F028}" sibTransId="{F9EF4E08-82E0-4888-B3ED-635F1C38C7F5}"/>
    <dgm:cxn modelId="{F06D743D-0579-41AD-BA8E-AA610D82FCF4}" type="presOf" srcId="{160744A8-91E4-4A24-A7BA-67D82468349D}" destId="{FCD99B86-9670-4FFA-A4B3-3370509A15E0}" srcOrd="0" destOrd="0" presId="urn:microsoft.com/office/officeart/2005/8/layout/equation1"/>
    <dgm:cxn modelId="{C6796565-0E56-417C-979C-219A20FC51C8}" type="presOf" srcId="{0D66053E-C2BB-4237-90D2-170FE5F86E26}" destId="{1F985E1F-DECE-4F5A-A467-57CDE634FF0B}" srcOrd="0" destOrd="0" presId="urn:microsoft.com/office/officeart/2005/8/layout/equation1"/>
    <dgm:cxn modelId="{6350FF75-B587-496D-A1B7-4BA03085731C}" type="presOf" srcId="{5029061E-A5B6-4B1E-BF10-2C57586ECA80}" destId="{626E70B3-4644-4388-B929-BD839E1E1D81}" srcOrd="0" destOrd="0" presId="urn:microsoft.com/office/officeart/2005/8/layout/equation1"/>
    <dgm:cxn modelId="{E90BB78A-06B4-49D9-921E-13918FFD0E6A}" srcId="{5029061E-A5B6-4B1E-BF10-2C57586ECA80}" destId="{8896B399-0580-418E-AAA4-54735BEF2B6B}" srcOrd="0" destOrd="0" parTransId="{6E35AA80-18BB-4632-B6BA-3848CC09C3E0}" sibTransId="{160744A8-91E4-4A24-A7BA-67D82468349D}"/>
    <dgm:cxn modelId="{989896C9-BAB4-4BC0-9813-4151E67EB3A8}" type="presOf" srcId="{8896B399-0580-418E-AAA4-54735BEF2B6B}" destId="{758D662F-23BE-400C-9978-A775208ECE90}" srcOrd="0" destOrd="0" presId="urn:microsoft.com/office/officeart/2005/8/layout/equation1"/>
    <dgm:cxn modelId="{E43588D4-C7EF-409B-8A05-B2AD2454F90F}" type="presOf" srcId="{37CC7131-0EDA-4630-8AAC-838B1CFCC866}" destId="{0FAD378B-5902-4939-B59E-C4EC7D819DCA}" srcOrd="0" destOrd="0" presId="urn:microsoft.com/office/officeart/2005/8/layout/equation1"/>
    <dgm:cxn modelId="{DF022CEA-82FA-49B9-8C88-D45D1E43C911}" srcId="{5029061E-A5B6-4B1E-BF10-2C57586ECA80}" destId="{0D66053E-C2BB-4237-90D2-170FE5F86E26}" srcOrd="1" destOrd="0" parTransId="{70BCFA39-C6CF-4EC4-87F5-90ACA8C1239A}" sibTransId="{37CC7131-0EDA-4630-8AAC-838B1CFCC866}"/>
    <dgm:cxn modelId="{14F6CAF6-57D3-4655-BE2B-42DD09C37B5A}" type="presOf" srcId="{321CCD43-99EE-4A3F-9A43-774A649E8254}" destId="{9B546455-0365-4CF9-9FDC-C3E41CE78160}" srcOrd="0" destOrd="0" presId="urn:microsoft.com/office/officeart/2005/8/layout/equation1"/>
    <dgm:cxn modelId="{D5B1B5AD-10A9-4510-9FE3-CF1E42392C79}" type="presParOf" srcId="{626E70B3-4644-4388-B929-BD839E1E1D81}" destId="{758D662F-23BE-400C-9978-A775208ECE90}" srcOrd="0" destOrd="0" presId="urn:microsoft.com/office/officeart/2005/8/layout/equation1"/>
    <dgm:cxn modelId="{5DFDF81D-EC18-489C-B4C0-AFCF7199E4A8}" type="presParOf" srcId="{626E70B3-4644-4388-B929-BD839E1E1D81}" destId="{FE473A9B-9075-410D-A715-87BA2B8DD73F}" srcOrd="1" destOrd="0" presId="urn:microsoft.com/office/officeart/2005/8/layout/equation1"/>
    <dgm:cxn modelId="{FC64370B-39A5-4CBF-914E-86EB895E958C}" type="presParOf" srcId="{626E70B3-4644-4388-B929-BD839E1E1D81}" destId="{FCD99B86-9670-4FFA-A4B3-3370509A15E0}" srcOrd="2" destOrd="0" presId="urn:microsoft.com/office/officeart/2005/8/layout/equation1"/>
    <dgm:cxn modelId="{67CBB125-9A7A-4AD3-8B00-CE3635E34EED}" type="presParOf" srcId="{626E70B3-4644-4388-B929-BD839E1E1D81}" destId="{41E2031B-116C-4963-9F50-AAF6FBF41FB8}" srcOrd="3" destOrd="0" presId="urn:microsoft.com/office/officeart/2005/8/layout/equation1"/>
    <dgm:cxn modelId="{258F986E-8E97-49AF-A4DD-461B5FC4CF96}" type="presParOf" srcId="{626E70B3-4644-4388-B929-BD839E1E1D81}" destId="{1F985E1F-DECE-4F5A-A467-57CDE634FF0B}" srcOrd="4" destOrd="0" presId="urn:microsoft.com/office/officeart/2005/8/layout/equation1"/>
    <dgm:cxn modelId="{60BFCCD2-4209-4839-8280-BBE0ED743448}" type="presParOf" srcId="{626E70B3-4644-4388-B929-BD839E1E1D81}" destId="{EA38D5EC-B8FB-40CC-8BE1-7F9F90C55211}" srcOrd="5" destOrd="0" presId="urn:microsoft.com/office/officeart/2005/8/layout/equation1"/>
    <dgm:cxn modelId="{2466730E-32F6-4FC9-ADDF-0FF03748F8F2}" type="presParOf" srcId="{626E70B3-4644-4388-B929-BD839E1E1D81}" destId="{0FAD378B-5902-4939-B59E-C4EC7D819DCA}" srcOrd="6" destOrd="0" presId="urn:microsoft.com/office/officeart/2005/8/layout/equation1"/>
    <dgm:cxn modelId="{0D00EF77-0A3F-46A0-94B2-1028403B4EDD}" type="presParOf" srcId="{626E70B3-4644-4388-B929-BD839E1E1D81}" destId="{C1D7BE37-72D8-41CB-8D59-9068EB36CD40}" srcOrd="7" destOrd="0" presId="urn:microsoft.com/office/officeart/2005/8/layout/equation1"/>
    <dgm:cxn modelId="{BF214C99-6D1B-46C0-8BFD-1290F42F8F1C}" type="presParOf" srcId="{626E70B3-4644-4388-B929-BD839E1E1D81}" destId="{9B546455-0365-4CF9-9FDC-C3E41CE78160}" srcOrd="8" destOrd="0" presId="urn:microsoft.com/office/officeart/2005/8/layout/equati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A380429-12BE-4E44-9534-AF54AA54BD0C}"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AU"/>
        </a:p>
      </dgm:t>
    </dgm:pt>
    <dgm:pt modelId="{3B629C53-1734-49E8-950C-D70C2AC4F8C1}">
      <dgm:prSet phldrT="[Text]"/>
      <dgm:spPr/>
      <dgm:t>
        <a:bodyPr/>
        <a:lstStyle/>
        <a:p>
          <a:r>
            <a:rPr lang="en-AU" dirty="0"/>
            <a:t>Active</a:t>
          </a:r>
        </a:p>
      </dgm:t>
    </dgm:pt>
    <dgm:pt modelId="{F5C454E7-D589-4299-91C4-F279775FE8B9}" type="parTrans" cxnId="{37BF52D5-40D9-4440-9DBE-43E032584B51}">
      <dgm:prSet/>
      <dgm:spPr/>
      <dgm:t>
        <a:bodyPr/>
        <a:lstStyle/>
        <a:p>
          <a:endParaRPr lang="en-AU"/>
        </a:p>
      </dgm:t>
    </dgm:pt>
    <dgm:pt modelId="{AD526DB3-51A8-48A4-A2D3-C881ABB444F8}" type="sibTrans" cxnId="{37BF52D5-40D9-4440-9DBE-43E032584B51}">
      <dgm:prSet/>
      <dgm:spPr/>
      <dgm:t>
        <a:bodyPr/>
        <a:lstStyle/>
        <a:p>
          <a:endParaRPr lang="en-AU"/>
        </a:p>
      </dgm:t>
    </dgm:pt>
    <dgm:pt modelId="{1DE1E30E-2F5E-40F5-91B6-98779E47990E}">
      <dgm:prSet phldrT="[Text]"/>
      <dgm:spPr/>
      <dgm:t>
        <a:bodyPr/>
        <a:lstStyle/>
        <a:p>
          <a:r>
            <a:rPr lang="en-AU" dirty="0"/>
            <a:t>Main purpose is shopping</a:t>
          </a:r>
        </a:p>
      </dgm:t>
    </dgm:pt>
    <dgm:pt modelId="{3FEB532C-5D97-486D-998F-10AD11B03B07}" type="parTrans" cxnId="{23CBCB97-9701-407F-80E4-933129296B60}">
      <dgm:prSet/>
      <dgm:spPr/>
      <dgm:t>
        <a:bodyPr/>
        <a:lstStyle/>
        <a:p>
          <a:endParaRPr lang="en-AU"/>
        </a:p>
      </dgm:t>
    </dgm:pt>
    <dgm:pt modelId="{F3B8F559-57CF-41F4-8757-B18B3AD1DA5A}" type="sibTrans" cxnId="{23CBCB97-9701-407F-80E4-933129296B60}">
      <dgm:prSet/>
      <dgm:spPr/>
      <dgm:t>
        <a:bodyPr/>
        <a:lstStyle/>
        <a:p>
          <a:endParaRPr lang="en-AU"/>
        </a:p>
      </dgm:t>
    </dgm:pt>
    <dgm:pt modelId="{132C5B3A-89E8-4F7D-92A7-86BB78C5534B}">
      <dgm:prSet phldrT="[Text]"/>
      <dgm:spPr/>
      <dgm:t>
        <a:bodyPr/>
        <a:lstStyle/>
        <a:p>
          <a:r>
            <a:rPr lang="en-AU" dirty="0"/>
            <a:t>Average spend is $24</a:t>
          </a:r>
        </a:p>
      </dgm:t>
    </dgm:pt>
    <dgm:pt modelId="{86AFBC60-D0CF-4FD4-BF1B-AB62503714B0}" type="parTrans" cxnId="{EB8523B1-A248-42B5-BB5C-D24C00A519AA}">
      <dgm:prSet/>
      <dgm:spPr/>
      <dgm:t>
        <a:bodyPr/>
        <a:lstStyle/>
        <a:p>
          <a:endParaRPr lang="en-AU"/>
        </a:p>
      </dgm:t>
    </dgm:pt>
    <dgm:pt modelId="{5CD028B4-C052-441E-B13F-D9C4C7DECD43}" type="sibTrans" cxnId="{EB8523B1-A248-42B5-BB5C-D24C00A519AA}">
      <dgm:prSet/>
      <dgm:spPr/>
      <dgm:t>
        <a:bodyPr/>
        <a:lstStyle/>
        <a:p>
          <a:endParaRPr lang="en-AU"/>
        </a:p>
      </dgm:t>
    </dgm:pt>
    <dgm:pt modelId="{09120300-7758-49C7-AF2E-2C618CC9D1ED}">
      <dgm:prSet phldrT="[Text]"/>
      <dgm:spPr/>
      <dgm:t>
        <a:bodyPr/>
        <a:lstStyle/>
        <a:p>
          <a:r>
            <a:rPr lang="en-AU" dirty="0"/>
            <a:t>Public</a:t>
          </a:r>
        </a:p>
      </dgm:t>
    </dgm:pt>
    <dgm:pt modelId="{93716336-9619-42C3-AFCA-CF4C7C1B0143}" type="parTrans" cxnId="{9923906D-FC5C-4E5C-948F-8FD93C01989E}">
      <dgm:prSet/>
      <dgm:spPr/>
      <dgm:t>
        <a:bodyPr/>
        <a:lstStyle/>
        <a:p>
          <a:endParaRPr lang="en-AU"/>
        </a:p>
      </dgm:t>
    </dgm:pt>
    <dgm:pt modelId="{968643CE-6B4C-41AA-9697-777C1C6788D6}" type="sibTrans" cxnId="{9923906D-FC5C-4E5C-948F-8FD93C01989E}">
      <dgm:prSet/>
      <dgm:spPr/>
      <dgm:t>
        <a:bodyPr/>
        <a:lstStyle/>
        <a:p>
          <a:endParaRPr lang="en-AU"/>
        </a:p>
      </dgm:t>
    </dgm:pt>
    <dgm:pt modelId="{665D1377-76D1-4A57-B550-A1CE70BA3EB5}">
      <dgm:prSet phldrT="[Text]"/>
      <dgm:spPr/>
      <dgm:t>
        <a:bodyPr/>
        <a:lstStyle/>
        <a:p>
          <a:r>
            <a:rPr lang="en-AU" dirty="0"/>
            <a:t>Main purpose is shopping</a:t>
          </a:r>
        </a:p>
      </dgm:t>
    </dgm:pt>
    <dgm:pt modelId="{D8E25BED-423C-4030-902E-9821140B48CC}" type="parTrans" cxnId="{40146B7D-4FDE-4F2C-B48D-2A19334BCD56}">
      <dgm:prSet/>
      <dgm:spPr/>
      <dgm:t>
        <a:bodyPr/>
        <a:lstStyle/>
        <a:p>
          <a:endParaRPr lang="en-AU"/>
        </a:p>
      </dgm:t>
    </dgm:pt>
    <dgm:pt modelId="{2A9EE3CA-C8CA-471F-914A-B7BAEBE1B118}" type="sibTrans" cxnId="{40146B7D-4FDE-4F2C-B48D-2A19334BCD56}">
      <dgm:prSet/>
      <dgm:spPr/>
      <dgm:t>
        <a:bodyPr/>
        <a:lstStyle/>
        <a:p>
          <a:endParaRPr lang="en-AU"/>
        </a:p>
      </dgm:t>
    </dgm:pt>
    <dgm:pt modelId="{4AAB978A-09B0-40CE-98F3-710914835A77}">
      <dgm:prSet phldrT="[Text]"/>
      <dgm:spPr/>
      <dgm:t>
        <a:bodyPr/>
        <a:lstStyle/>
        <a:p>
          <a:r>
            <a:rPr lang="en-AU" dirty="0"/>
            <a:t>Visit lasts for 3hrs</a:t>
          </a:r>
        </a:p>
      </dgm:t>
    </dgm:pt>
    <dgm:pt modelId="{658CCB40-E614-45C0-A070-E43F6BCD27B4}" type="parTrans" cxnId="{4A81C605-4296-4466-8CB2-4D2B53F45A2D}">
      <dgm:prSet/>
      <dgm:spPr/>
      <dgm:t>
        <a:bodyPr/>
        <a:lstStyle/>
        <a:p>
          <a:endParaRPr lang="en-AU"/>
        </a:p>
      </dgm:t>
    </dgm:pt>
    <dgm:pt modelId="{E04E988B-A51C-44DD-A6D0-AF6C184A6B6C}" type="sibTrans" cxnId="{4A81C605-4296-4466-8CB2-4D2B53F45A2D}">
      <dgm:prSet/>
      <dgm:spPr/>
      <dgm:t>
        <a:bodyPr/>
        <a:lstStyle/>
        <a:p>
          <a:endParaRPr lang="en-AU"/>
        </a:p>
      </dgm:t>
    </dgm:pt>
    <dgm:pt modelId="{033E9D1E-9F8E-4612-A055-43EE31B7B353}">
      <dgm:prSet phldrT="[Text]"/>
      <dgm:spPr/>
      <dgm:t>
        <a:bodyPr/>
        <a:lstStyle/>
        <a:p>
          <a:r>
            <a:rPr lang="en-AU" dirty="0"/>
            <a:t>Drive</a:t>
          </a:r>
        </a:p>
      </dgm:t>
    </dgm:pt>
    <dgm:pt modelId="{89BBA6FE-16FF-48B9-A75F-E2679440C336}" type="parTrans" cxnId="{AE9F8871-C0E4-49E6-88BF-C4D775EFC7AE}">
      <dgm:prSet/>
      <dgm:spPr/>
      <dgm:t>
        <a:bodyPr/>
        <a:lstStyle/>
        <a:p>
          <a:endParaRPr lang="en-AU"/>
        </a:p>
      </dgm:t>
    </dgm:pt>
    <dgm:pt modelId="{D270C907-D434-437C-93C9-71A90D405F1A}" type="sibTrans" cxnId="{AE9F8871-C0E4-49E6-88BF-C4D775EFC7AE}">
      <dgm:prSet/>
      <dgm:spPr/>
      <dgm:t>
        <a:bodyPr/>
        <a:lstStyle/>
        <a:p>
          <a:endParaRPr lang="en-AU"/>
        </a:p>
      </dgm:t>
    </dgm:pt>
    <dgm:pt modelId="{3065B27C-9039-4849-A3C4-A74B351CBBC2}">
      <dgm:prSet phldrT="[Text]"/>
      <dgm:spPr/>
      <dgm:t>
        <a:bodyPr/>
        <a:lstStyle/>
        <a:p>
          <a:r>
            <a:rPr lang="en-AU" dirty="0"/>
            <a:t>Main purpose is dining</a:t>
          </a:r>
        </a:p>
      </dgm:t>
    </dgm:pt>
    <dgm:pt modelId="{650A2D10-4828-4A64-80EC-62AA41B0230B}" type="parTrans" cxnId="{BAFA9CCF-1129-4C7C-8CE3-816890B70D8E}">
      <dgm:prSet/>
      <dgm:spPr/>
      <dgm:t>
        <a:bodyPr/>
        <a:lstStyle/>
        <a:p>
          <a:endParaRPr lang="en-AU"/>
        </a:p>
      </dgm:t>
    </dgm:pt>
    <dgm:pt modelId="{8C6E1906-7197-4700-A24A-BA7707C12B60}" type="sibTrans" cxnId="{BAFA9CCF-1129-4C7C-8CE3-816890B70D8E}">
      <dgm:prSet/>
      <dgm:spPr/>
      <dgm:t>
        <a:bodyPr/>
        <a:lstStyle/>
        <a:p>
          <a:endParaRPr lang="en-AU"/>
        </a:p>
      </dgm:t>
    </dgm:pt>
    <dgm:pt modelId="{8A1C04F6-1ED0-4DF1-900E-5BC536F13478}">
      <dgm:prSet phldrT="[Text]"/>
      <dgm:spPr/>
      <dgm:t>
        <a:bodyPr/>
        <a:lstStyle/>
        <a:p>
          <a:r>
            <a:rPr lang="en-AU" dirty="0"/>
            <a:t>Visit lasts for 1.5hrs</a:t>
          </a:r>
        </a:p>
      </dgm:t>
    </dgm:pt>
    <dgm:pt modelId="{6E8C0F50-380E-425B-ABFE-E048B4808DF1}" type="parTrans" cxnId="{C4EE0437-BF2D-4DA3-9D60-C80942FEF1BD}">
      <dgm:prSet/>
      <dgm:spPr/>
      <dgm:t>
        <a:bodyPr/>
        <a:lstStyle/>
        <a:p>
          <a:endParaRPr lang="en-AU"/>
        </a:p>
      </dgm:t>
    </dgm:pt>
    <dgm:pt modelId="{9E94C1FA-7724-4BAE-BFC4-17A8E57B5957}" type="sibTrans" cxnId="{C4EE0437-BF2D-4DA3-9D60-C80942FEF1BD}">
      <dgm:prSet/>
      <dgm:spPr/>
      <dgm:t>
        <a:bodyPr/>
        <a:lstStyle/>
        <a:p>
          <a:endParaRPr lang="en-AU"/>
        </a:p>
      </dgm:t>
    </dgm:pt>
    <dgm:pt modelId="{2545EEAA-4062-43D2-A720-5A92B7CDED69}">
      <dgm:prSet phldrT="[Text]"/>
      <dgm:spPr/>
      <dgm:t>
        <a:bodyPr/>
        <a:lstStyle/>
        <a:p>
          <a:r>
            <a:rPr lang="en-AU" dirty="0"/>
            <a:t>Average spend is $24</a:t>
          </a:r>
        </a:p>
      </dgm:t>
    </dgm:pt>
    <dgm:pt modelId="{12872EEC-642E-47CF-8669-7FF5586DE6FE}" type="parTrans" cxnId="{7102B2C2-442E-4300-A877-21CAD026BC80}">
      <dgm:prSet/>
      <dgm:spPr/>
      <dgm:t>
        <a:bodyPr/>
        <a:lstStyle/>
        <a:p>
          <a:endParaRPr lang="en-AU"/>
        </a:p>
      </dgm:t>
    </dgm:pt>
    <dgm:pt modelId="{52D0ACFA-4C39-4CE5-9364-890824F99F49}" type="sibTrans" cxnId="{7102B2C2-442E-4300-A877-21CAD026BC80}">
      <dgm:prSet/>
      <dgm:spPr/>
      <dgm:t>
        <a:bodyPr/>
        <a:lstStyle/>
        <a:p>
          <a:endParaRPr lang="en-AU"/>
        </a:p>
      </dgm:t>
    </dgm:pt>
    <dgm:pt modelId="{144FD648-3B1D-4F0D-991E-2C580CD8C65F}">
      <dgm:prSet/>
      <dgm:spPr/>
      <dgm:t>
        <a:bodyPr/>
        <a:lstStyle/>
        <a:p>
          <a:r>
            <a:rPr lang="en-AU" dirty="0"/>
            <a:t>Average spend is $23</a:t>
          </a:r>
        </a:p>
      </dgm:t>
    </dgm:pt>
    <dgm:pt modelId="{634C35A2-6C79-4686-9946-A2DCE34B0C2A}" type="parTrans" cxnId="{211FFEE5-D01F-4D6C-B86B-1C5AAD537472}">
      <dgm:prSet/>
      <dgm:spPr/>
      <dgm:t>
        <a:bodyPr/>
        <a:lstStyle/>
        <a:p>
          <a:endParaRPr lang="en-AU"/>
        </a:p>
      </dgm:t>
    </dgm:pt>
    <dgm:pt modelId="{E36D1A03-9132-4F77-BCA1-08DCB5908228}" type="sibTrans" cxnId="{211FFEE5-D01F-4D6C-B86B-1C5AAD537472}">
      <dgm:prSet/>
      <dgm:spPr/>
      <dgm:t>
        <a:bodyPr/>
        <a:lstStyle/>
        <a:p>
          <a:endParaRPr lang="en-AU"/>
        </a:p>
      </dgm:t>
    </dgm:pt>
    <dgm:pt modelId="{0387316B-EE77-410B-B05C-FF570C935F14}">
      <dgm:prSet/>
      <dgm:spPr/>
      <dgm:t>
        <a:bodyPr/>
        <a:lstStyle/>
        <a:p>
          <a:r>
            <a:rPr lang="en-AU" dirty="0"/>
            <a:t>Visit lasts for 2hrs</a:t>
          </a:r>
        </a:p>
      </dgm:t>
    </dgm:pt>
    <dgm:pt modelId="{0462F314-9DE0-4E72-B883-EAA931F8879E}" type="parTrans" cxnId="{5E606470-6FB1-4D3C-8A02-0A15C28766CC}">
      <dgm:prSet/>
      <dgm:spPr/>
      <dgm:t>
        <a:bodyPr/>
        <a:lstStyle/>
        <a:p>
          <a:endParaRPr lang="en-AU"/>
        </a:p>
      </dgm:t>
    </dgm:pt>
    <dgm:pt modelId="{7105A85E-ED47-4A43-BE19-CB51082B622C}" type="sibTrans" cxnId="{5E606470-6FB1-4D3C-8A02-0A15C28766CC}">
      <dgm:prSet/>
      <dgm:spPr/>
      <dgm:t>
        <a:bodyPr/>
        <a:lstStyle/>
        <a:p>
          <a:endParaRPr lang="en-AU"/>
        </a:p>
      </dgm:t>
    </dgm:pt>
    <dgm:pt modelId="{7AA4FA78-7748-4193-93E2-C48F01CB70D5}">
      <dgm:prSet phldrT="[Text]"/>
      <dgm:spPr/>
      <dgm:t>
        <a:bodyPr/>
        <a:lstStyle/>
        <a:p>
          <a:r>
            <a:rPr lang="en-AU" dirty="0"/>
            <a:t>Distance travelled is 1.4kms (average)</a:t>
          </a:r>
        </a:p>
      </dgm:t>
    </dgm:pt>
    <dgm:pt modelId="{D5D47C57-776E-437C-A976-4C7F4D98AFCE}" type="parTrans" cxnId="{D43673E9-0F14-4E35-A5F6-3A9AA056901D}">
      <dgm:prSet/>
      <dgm:spPr/>
      <dgm:t>
        <a:bodyPr/>
        <a:lstStyle/>
        <a:p>
          <a:endParaRPr lang="en-AU"/>
        </a:p>
      </dgm:t>
    </dgm:pt>
    <dgm:pt modelId="{B7190188-D55C-4755-A405-46E6B5E31C5D}" type="sibTrans" cxnId="{D43673E9-0F14-4E35-A5F6-3A9AA056901D}">
      <dgm:prSet/>
      <dgm:spPr/>
      <dgm:t>
        <a:bodyPr/>
        <a:lstStyle/>
        <a:p>
          <a:endParaRPr lang="en-AU"/>
        </a:p>
      </dgm:t>
    </dgm:pt>
    <dgm:pt modelId="{0A5D51E4-9927-4AD1-9644-6DE0BC8C55F4}">
      <dgm:prSet phldrT="[Text]"/>
      <dgm:spPr/>
      <dgm:t>
        <a:bodyPr/>
        <a:lstStyle/>
        <a:p>
          <a:r>
            <a:rPr lang="en-AU" dirty="0"/>
            <a:t>Distance travelled is 5.5kms (average)</a:t>
          </a:r>
        </a:p>
      </dgm:t>
    </dgm:pt>
    <dgm:pt modelId="{422B1C0A-D5E9-41FC-BB19-B9F9705DF348}" type="parTrans" cxnId="{D882EB18-B27E-44DE-AC23-27642B9DA3F8}">
      <dgm:prSet/>
      <dgm:spPr/>
      <dgm:t>
        <a:bodyPr/>
        <a:lstStyle/>
        <a:p>
          <a:endParaRPr lang="en-AU"/>
        </a:p>
      </dgm:t>
    </dgm:pt>
    <dgm:pt modelId="{4C8F7358-9A11-4EA6-BA1F-193533771083}" type="sibTrans" cxnId="{D882EB18-B27E-44DE-AC23-27642B9DA3F8}">
      <dgm:prSet/>
      <dgm:spPr/>
      <dgm:t>
        <a:bodyPr/>
        <a:lstStyle/>
        <a:p>
          <a:endParaRPr lang="en-AU"/>
        </a:p>
      </dgm:t>
    </dgm:pt>
    <dgm:pt modelId="{A7A0F0C1-91F3-43E8-88B1-19115244AB57}">
      <dgm:prSet/>
      <dgm:spPr/>
      <dgm:t>
        <a:bodyPr/>
        <a:lstStyle/>
        <a:p>
          <a:r>
            <a:rPr lang="en-AU" dirty="0"/>
            <a:t>Distance travelled is 8kms (average)</a:t>
          </a:r>
        </a:p>
      </dgm:t>
    </dgm:pt>
    <dgm:pt modelId="{5AA119B0-02A0-4BA4-B6E7-8020A88F0360}" type="parTrans" cxnId="{5A7D9C85-FC9A-4B8B-B29A-6BCA7EBC1B0A}">
      <dgm:prSet/>
      <dgm:spPr/>
      <dgm:t>
        <a:bodyPr/>
        <a:lstStyle/>
        <a:p>
          <a:endParaRPr lang="en-AU"/>
        </a:p>
      </dgm:t>
    </dgm:pt>
    <dgm:pt modelId="{B33A3AA9-5FA1-424B-9B7A-BCC3D45CD576}" type="sibTrans" cxnId="{5A7D9C85-FC9A-4B8B-B29A-6BCA7EBC1B0A}">
      <dgm:prSet/>
      <dgm:spPr/>
      <dgm:t>
        <a:bodyPr/>
        <a:lstStyle/>
        <a:p>
          <a:endParaRPr lang="en-AU"/>
        </a:p>
      </dgm:t>
    </dgm:pt>
    <dgm:pt modelId="{C2EBBB27-9DF1-4BB2-8A89-CE14B93E02E2}">
      <dgm:prSet phldrT="[Text]"/>
      <dgm:spPr/>
      <dgm:t>
        <a:bodyPr/>
        <a:lstStyle/>
        <a:p>
          <a:r>
            <a:rPr lang="en-AU" dirty="0"/>
            <a:t>Before 9am and 3pm peaks</a:t>
          </a:r>
        </a:p>
      </dgm:t>
    </dgm:pt>
    <dgm:pt modelId="{5446F2CA-8711-4661-9889-2FACD6483AFC}" type="parTrans" cxnId="{BA7AB4E2-06EB-4E2E-8C2D-B342CBE6E0F2}">
      <dgm:prSet/>
      <dgm:spPr/>
      <dgm:t>
        <a:bodyPr/>
        <a:lstStyle/>
        <a:p>
          <a:endParaRPr lang="en-AU"/>
        </a:p>
      </dgm:t>
    </dgm:pt>
    <dgm:pt modelId="{0FD10B4F-D63D-4504-8D7D-96C5DBA2A9FD}" type="sibTrans" cxnId="{BA7AB4E2-06EB-4E2E-8C2D-B342CBE6E0F2}">
      <dgm:prSet/>
      <dgm:spPr/>
      <dgm:t>
        <a:bodyPr/>
        <a:lstStyle/>
        <a:p>
          <a:endParaRPr lang="en-AU"/>
        </a:p>
      </dgm:t>
    </dgm:pt>
    <dgm:pt modelId="{F397BA68-D879-4722-B603-B75A7CD03077}">
      <dgm:prSet phldrT="[Text]"/>
      <dgm:spPr/>
      <dgm:t>
        <a:bodyPr/>
        <a:lstStyle/>
        <a:p>
          <a:r>
            <a:rPr lang="en-AU" dirty="0"/>
            <a:t>After 3pm peak</a:t>
          </a:r>
        </a:p>
      </dgm:t>
    </dgm:pt>
    <dgm:pt modelId="{04B7F172-B80F-41A6-B162-0D644A66F16D}" type="parTrans" cxnId="{7A5EE8D5-CFCF-48EF-A43B-BAA997BC75EC}">
      <dgm:prSet/>
      <dgm:spPr/>
      <dgm:t>
        <a:bodyPr/>
        <a:lstStyle/>
        <a:p>
          <a:endParaRPr lang="en-AU"/>
        </a:p>
      </dgm:t>
    </dgm:pt>
    <dgm:pt modelId="{16FCE392-5750-422F-89B9-6C3A95845B50}" type="sibTrans" cxnId="{7A5EE8D5-CFCF-48EF-A43B-BAA997BC75EC}">
      <dgm:prSet/>
      <dgm:spPr/>
      <dgm:t>
        <a:bodyPr/>
        <a:lstStyle/>
        <a:p>
          <a:endParaRPr lang="en-AU"/>
        </a:p>
      </dgm:t>
    </dgm:pt>
    <dgm:pt modelId="{CAA377BE-5035-4381-AE61-9A952C83AD61}">
      <dgm:prSet phldrT="[Text]"/>
      <dgm:spPr/>
      <dgm:t>
        <a:bodyPr/>
        <a:lstStyle/>
        <a:p>
          <a:r>
            <a:rPr lang="en-AU" dirty="0"/>
            <a:t>Before 3pm and after 7pm peaks</a:t>
          </a:r>
        </a:p>
      </dgm:t>
    </dgm:pt>
    <dgm:pt modelId="{BCD4BDAC-BBD4-40E2-8A60-CF06820A765F}" type="parTrans" cxnId="{83436E04-C9F0-49F4-80ED-605AC73A9275}">
      <dgm:prSet/>
      <dgm:spPr/>
      <dgm:t>
        <a:bodyPr/>
        <a:lstStyle/>
        <a:p>
          <a:endParaRPr lang="en-AU"/>
        </a:p>
      </dgm:t>
    </dgm:pt>
    <dgm:pt modelId="{1BA1965B-03F1-436B-8050-86A466C2F2A7}" type="sibTrans" cxnId="{83436E04-C9F0-49F4-80ED-605AC73A9275}">
      <dgm:prSet/>
      <dgm:spPr/>
      <dgm:t>
        <a:bodyPr/>
        <a:lstStyle/>
        <a:p>
          <a:endParaRPr lang="en-AU"/>
        </a:p>
      </dgm:t>
    </dgm:pt>
    <dgm:pt modelId="{F86D82B4-39A8-4F15-BEB7-DE0B8BF17845}" type="pres">
      <dgm:prSet presAssocID="{6A380429-12BE-4E44-9534-AF54AA54BD0C}" presName="linearFlow" presStyleCnt="0">
        <dgm:presLayoutVars>
          <dgm:dir/>
          <dgm:animLvl val="lvl"/>
          <dgm:resizeHandles val="exact"/>
        </dgm:presLayoutVars>
      </dgm:prSet>
      <dgm:spPr/>
    </dgm:pt>
    <dgm:pt modelId="{42DC4921-C4E9-4552-AC6A-5C2008CCBB8C}" type="pres">
      <dgm:prSet presAssocID="{3B629C53-1734-49E8-950C-D70C2AC4F8C1}" presName="composite" presStyleCnt="0"/>
      <dgm:spPr/>
    </dgm:pt>
    <dgm:pt modelId="{99FAAF11-E804-4FE8-8608-F3FD738F73C1}" type="pres">
      <dgm:prSet presAssocID="{3B629C53-1734-49E8-950C-D70C2AC4F8C1}" presName="parentText" presStyleLbl="alignNode1" presStyleIdx="0" presStyleCnt="3">
        <dgm:presLayoutVars>
          <dgm:chMax val="1"/>
          <dgm:bulletEnabled val="1"/>
        </dgm:presLayoutVars>
      </dgm:prSet>
      <dgm:spPr/>
    </dgm:pt>
    <dgm:pt modelId="{6BFC74D1-58A5-4167-9074-11A035035677}" type="pres">
      <dgm:prSet presAssocID="{3B629C53-1734-49E8-950C-D70C2AC4F8C1}" presName="descendantText" presStyleLbl="alignAcc1" presStyleIdx="0" presStyleCnt="3">
        <dgm:presLayoutVars>
          <dgm:bulletEnabled val="1"/>
        </dgm:presLayoutVars>
      </dgm:prSet>
      <dgm:spPr/>
    </dgm:pt>
    <dgm:pt modelId="{2576937D-E5F8-44CC-AAC2-FFB56B0A11A6}" type="pres">
      <dgm:prSet presAssocID="{AD526DB3-51A8-48A4-A2D3-C881ABB444F8}" presName="sp" presStyleCnt="0"/>
      <dgm:spPr/>
    </dgm:pt>
    <dgm:pt modelId="{6C75DBD2-7853-4D65-8946-D702B5FBA077}" type="pres">
      <dgm:prSet presAssocID="{09120300-7758-49C7-AF2E-2C618CC9D1ED}" presName="composite" presStyleCnt="0"/>
      <dgm:spPr/>
    </dgm:pt>
    <dgm:pt modelId="{55FFB3E5-046B-496F-B1F7-9D8697DEBBD0}" type="pres">
      <dgm:prSet presAssocID="{09120300-7758-49C7-AF2E-2C618CC9D1ED}" presName="parentText" presStyleLbl="alignNode1" presStyleIdx="1" presStyleCnt="3">
        <dgm:presLayoutVars>
          <dgm:chMax val="1"/>
          <dgm:bulletEnabled val="1"/>
        </dgm:presLayoutVars>
      </dgm:prSet>
      <dgm:spPr/>
    </dgm:pt>
    <dgm:pt modelId="{FE1E6AD8-213B-406E-BF31-271415CF8AB4}" type="pres">
      <dgm:prSet presAssocID="{09120300-7758-49C7-AF2E-2C618CC9D1ED}" presName="descendantText" presStyleLbl="alignAcc1" presStyleIdx="1" presStyleCnt="3">
        <dgm:presLayoutVars>
          <dgm:bulletEnabled val="1"/>
        </dgm:presLayoutVars>
      </dgm:prSet>
      <dgm:spPr/>
    </dgm:pt>
    <dgm:pt modelId="{3F79349D-93FA-4BA5-A615-27F2ED921EE0}" type="pres">
      <dgm:prSet presAssocID="{968643CE-6B4C-41AA-9697-777C1C6788D6}" presName="sp" presStyleCnt="0"/>
      <dgm:spPr/>
    </dgm:pt>
    <dgm:pt modelId="{1C27AEF5-4597-4386-93D1-A25E05875C83}" type="pres">
      <dgm:prSet presAssocID="{033E9D1E-9F8E-4612-A055-43EE31B7B353}" presName="composite" presStyleCnt="0"/>
      <dgm:spPr/>
    </dgm:pt>
    <dgm:pt modelId="{ACF5265B-F47E-4E6D-BABE-AF52ACE2D343}" type="pres">
      <dgm:prSet presAssocID="{033E9D1E-9F8E-4612-A055-43EE31B7B353}" presName="parentText" presStyleLbl="alignNode1" presStyleIdx="2" presStyleCnt="3">
        <dgm:presLayoutVars>
          <dgm:chMax val="1"/>
          <dgm:bulletEnabled val="1"/>
        </dgm:presLayoutVars>
      </dgm:prSet>
      <dgm:spPr/>
    </dgm:pt>
    <dgm:pt modelId="{B0FD1733-8CEC-4115-9555-BD1A7395484D}" type="pres">
      <dgm:prSet presAssocID="{033E9D1E-9F8E-4612-A055-43EE31B7B353}" presName="descendantText" presStyleLbl="alignAcc1" presStyleIdx="2" presStyleCnt="3">
        <dgm:presLayoutVars>
          <dgm:bulletEnabled val="1"/>
        </dgm:presLayoutVars>
      </dgm:prSet>
      <dgm:spPr/>
    </dgm:pt>
  </dgm:ptLst>
  <dgm:cxnLst>
    <dgm:cxn modelId="{83436E04-C9F0-49F4-80ED-605AC73A9275}" srcId="{033E9D1E-9F8E-4612-A055-43EE31B7B353}" destId="{CAA377BE-5035-4381-AE61-9A952C83AD61}" srcOrd="0" destOrd="0" parTransId="{BCD4BDAC-BBD4-40E2-8A60-CF06820A765F}" sibTransId="{1BA1965B-03F1-436B-8050-86A466C2F2A7}"/>
    <dgm:cxn modelId="{4A81C605-4296-4466-8CB2-4D2B53F45A2D}" srcId="{09120300-7758-49C7-AF2E-2C618CC9D1ED}" destId="{4AAB978A-09B0-40CE-98F3-710914835A77}" srcOrd="3" destOrd="0" parTransId="{658CCB40-E614-45C0-A070-E43F6BCD27B4}" sibTransId="{E04E988B-A51C-44DD-A6D0-AF6C184A6B6C}"/>
    <dgm:cxn modelId="{D882EB18-B27E-44DE-AC23-27642B9DA3F8}" srcId="{09120300-7758-49C7-AF2E-2C618CC9D1ED}" destId="{0A5D51E4-9927-4AD1-9644-6DE0BC8C55F4}" srcOrd="4" destOrd="0" parTransId="{422B1C0A-D5E9-41FC-BB19-B9F9705DF348}" sibTransId="{4C8F7358-9A11-4EA6-BA1F-193533771083}"/>
    <dgm:cxn modelId="{9D530319-4B08-4D79-8483-2467B145555F}" type="presOf" srcId="{665D1377-76D1-4A57-B550-A1CE70BA3EB5}" destId="{FE1E6AD8-213B-406E-BF31-271415CF8AB4}" srcOrd="0" destOrd="1" presId="urn:microsoft.com/office/officeart/2005/8/layout/chevron2"/>
    <dgm:cxn modelId="{B6F9711F-B2D1-40FD-87FF-5BBB16116760}" type="presOf" srcId="{3B629C53-1734-49E8-950C-D70C2AC4F8C1}" destId="{99FAAF11-E804-4FE8-8608-F3FD738F73C1}" srcOrd="0" destOrd="0" presId="urn:microsoft.com/office/officeart/2005/8/layout/chevron2"/>
    <dgm:cxn modelId="{16E38B2A-2751-436B-BF58-323CFCB96BD5}" type="presOf" srcId="{6A380429-12BE-4E44-9534-AF54AA54BD0C}" destId="{F86D82B4-39A8-4F15-BEB7-DE0B8BF17845}" srcOrd="0" destOrd="0" presId="urn:microsoft.com/office/officeart/2005/8/layout/chevron2"/>
    <dgm:cxn modelId="{C4EE0437-BF2D-4DA3-9D60-C80942FEF1BD}" srcId="{3B629C53-1734-49E8-950C-D70C2AC4F8C1}" destId="{8A1C04F6-1ED0-4DF1-900E-5BC536F13478}" srcOrd="3" destOrd="0" parTransId="{6E8C0F50-380E-425B-ABFE-E048B4808DF1}" sibTransId="{9E94C1FA-7724-4BAE-BFC4-17A8E57B5957}"/>
    <dgm:cxn modelId="{B9027861-A6E2-4624-BE84-40EE4BFB630E}" type="presOf" srcId="{3065B27C-9039-4849-A3C4-A74B351CBBC2}" destId="{B0FD1733-8CEC-4115-9555-BD1A7395484D}" srcOrd="0" destOrd="1" presId="urn:microsoft.com/office/officeart/2005/8/layout/chevron2"/>
    <dgm:cxn modelId="{68852762-F514-46A0-812E-472BE8AA4201}" type="presOf" srcId="{1DE1E30E-2F5E-40F5-91B6-98779E47990E}" destId="{6BFC74D1-58A5-4167-9074-11A035035677}" srcOrd="0" destOrd="1" presId="urn:microsoft.com/office/officeart/2005/8/layout/chevron2"/>
    <dgm:cxn modelId="{65363F47-B9C4-4069-BFB5-09739C346917}" type="presOf" srcId="{0387316B-EE77-410B-B05C-FF570C935F14}" destId="{B0FD1733-8CEC-4115-9555-BD1A7395484D}" srcOrd="0" destOrd="3" presId="urn:microsoft.com/office/officeart/2005/8/layout/chevron2"/>
    <dgm:cxn modelId="{9923906D-FC5C-4E5C-948F-8FD93C01989E}" srcId="{6A380429-12BE-4E44-9534-AF54AA54BD0C}" destId="{09120300-7758-49C7-AF2E-2C618CC9D1ED}" srcOrd="1" destOrd="0" parTransId="{93716336-9619-42C3-AFCA-CF4C7C1B0143}" sibTransId="{968643CE-6B4C-41AA-9697-777C1C6788D6}"/>
    <dgm:cxn modelId="{5E606470-6FB1-4D3C-8A02-0A15C28766CC}" srcId="{033E9D1E-9F8E-4612-A055-43EE31B7B353}" destId="{0387316B-EE77-410B-B05C-FF570C935F14}" srcOrd="3" destOrd="0" parTransId="{0462F314-9DE0-4E72-B883-EAA931F8879E}" sibTransId="{7105A85E-ED47-4A43-BE19-CB51082B622C}"/>
    <dgm:cxn modelId="{AE9F8871-C0E4-49E6-88BF-C4D775EFC7AE}" srcId="{6A380429-12BE-4E44-9534-AF54AA54BD0C}" destId="{033E9D1E-9F8E-4612-A055-43EE31B7B353}" srcOrd="2" destOrd="0" parTransId="{89BBA6FE-16FF-48B9-A75F-E2679440C336}" sibTransId="{D270C907-D434-437C-93C9-71A90D405F1A}"/>
    <dgm:cxn modelId="{A5425154-0E2B-4897-9D4C-6FBE9AAE8194}" type="presOf" srcId="{132C5B3A-89E8-4F7D-92A7-86BB78C5534B}" destId="{6BFC74D1-58A5-4167-9074-11A035035677}" srcOrd="0" destOrd="2" presId="urn:microsoft.com/office/officeart/2005/8/layout/chevron2"/>
    <dgm:cxn modelId="{A14D647B-9808-4A45-88F1-6EE8CE50B65D}" type="presOf" srcId="{C2EBBB27-9DF1-4BB2-8A89-CE14B93E02E2}" destId="{6BFC74D1-58A5-4167-9074-11A035035677}" srcOrd="0" destOrd="0" presId="urn:microsoft.com/office/officeart/2005/8/layout/chevron2"/>
    <dgm:cxn modelId="{40146B7D-4FDE-4F2C-B48D-2A19334BCD56}" srcId="{09120300-7758-49C7-AF2E-2C618CC9D1ED}" destId="{665D1377-76D1-4A57-B550-A1CE70BA3EB5}" srcOrd="1" destOrd="0" parTransId="{D8E25BED-423C-4030-902E-9821140B48CC}" sibTransId="{2A9EE3CA-C8CA-471F-914A-B7BAEBE1B118}"/>
    <dgm:cxn modelId="{84564C7F-331D-41C9-B911-87F4A64BA98E}" type="presOf" srcId="{CAA377BE-5035-4381-AE61-9A952C83AD61}" destId="{B0FD1733-8CEC-4115-9555-BD1A7395484D}" srcOrd="0" destOrd="0" presId="urn:microsoft.com/office/officeart/2005/8/layout/chevron2"/>
    <dgm:cxn modelId="{64887680-D5BA-43D9-9B0B-BF9D45BBC368}" type="presOf" srcId="{09120300-7758-49C7-AF2E-2C618CC9D1ED}" destId="{55FFB3E5-046B-496F-B1F7-9D8697DEBBD0}" srcOrd="0" destOrd="0" presId="urn:microsoft.com/office/officeart/2005/8/layout/chevron2"/>
    <dgm:cxn modelId="{2BD7F683-FD64-44A9-993D-1E4090FF3CB4}" type="presOf" srcId="{0A5D51E4-9927-4AD1-9644-6DE0BC8C55F4}" destId="{FE1E6AD8-213B-406E-BF31-271415CF8AB4}" srcOrd="0" destOrd="4" presId="urn:microsoft.com/office/officeart/2005/8/layout/chevron2"/>
    <dgm:cxn modelId="{5A7D9C85-FC9A-4B8B-B29A-6BCA7EBC1B0A}" srcId="{033E9D1E-9F8E-4612-A055-43EE31B7B353}" destId="{A7A0F0C1-91F3-43E8-88B1-19115244AB57}" srcOrd="4" destOrd="0" parTransId="{5AA119B0-02A0-4BA4-B6E7-8020A88F0360}" sibTransId="{B33A3AA9-5FA1-424B-9B7A-BCC3D45CD576}"/>
    <dgm:cxn modelId="{F25F5195-2E6F-400D-9FFB-E952314B4391}" type="presOf" srcId="{144FD648-3B1D-4F0D-991E-2C580CD8C65F}" destId="{B0FD1733-8CEC-4115-9555-BD1A7395484D}" srcOrd="0" destOrd="2" presId="urn:microsoft.com/office/officeart/2005/8/layout/chevron2"/>
    <dgm:cxn modelId="{23CBCB97-9701-407F-80E4-933129296B60}" srcId="{3B629C53-1734-49E8-950C-D70C2AC4F8C1}" destId="{1DE1E30E-2F5E-40F5-91B6-98779E47990E}" srcOrd="1" destOrd="0" parTransId="{3FEB532C-5D97-486D-998F-10AD11B03B07}" sibTransId="{F3B8F559-57CF-41F4-8757-B18B3AD1DA5A}"/>
    <dgm:cxn modelId="{4D53839B-BBDC-4FD7-A9E6-03BE873DAA2C}" type="presOf" srcId="{2545EEAA-4062-43D2-A720-5A92B7CDED69}" destId="{FE1E6AD8-213B-406E-BF31-271415CF8AB4}" srcOrd="0" destOrd="2" presId="urn:microsoft.com/office/officeart/2005/8/layout/chevron2"/>
    <dgm:cxn modelId="{0363D5A5-AFDB-42EB-BF80-B447A7EAE8E0}" type="presOf" srcId="{7AA4FA78-7748-4193-93E2-C48F01CB70D5}" destId="{6BFC74D1-58A5-4167-9074-11A035035677}" srcOrd="0" destOrd="4" presId="urn:microsoft.com/office/officeart/2005/8/layout/chevron2"/>
    <dgm:cxn modelId="{EB8523B1-A248-42B5-BB5C-D24C00A519AA}" srcId="{3B629C53-1734-49E8-950C-D70C2AC4F8C1}" destId="{132C5B3A-89E8-4F7D-92A7-86BB78C5534B}" srcOrd="2" destOrd="0" parTransId="{86AFBC60-D0CF-4FD4-BF1B-AB62503714B0}" sibTransId="{5CD028B4-C052-441E-B13F-D9C4C7DECD43}"/>
    <dgm:cxn modelId="{7102B2C2-442E-4300-A877-21CAD026BC80}" srcId="{09120300-7758-49C7-AF2E-2C618CC9D1ED}" destId="{2545EEAA-4062-43D2-A720-5A92B7CDED69}" srcOrd="2" destOrd="0" parTransId="{12872EEC-642E-47CF-8669-7FF5586DE6FE}" sibTransId="{52D0ACFA-4C39-4CE5-9364-890824F99F49}"/>
    <dgm:cxn modelId="{E44ED0C2-0BA8-48C2-B37E-A7AEC7D61E7C}" type="presOf" srcId="{4AAB978A-09B0-40CE-98F3-710914835A77}" destId="{FE1E6AD8-213B-406E-BF31-271415CF8AB4}" srcOrd="0" destOrd="3" presId="urn:microsoft.com/office/officeart/2005/8/layout/chevron2"/>
    <dgm:cxn modelId="{A585F6C3-A311-473C-B508-098CBC3FC7C5}" type="presOf" srcId="{A7A0F0C1-91F3-43E8-88B1-19115244AB57}" destId="{B0FD1733-8CEC-4115-9555-BD1A7395484D}" srcOrd="0" destOrd="4" presId="urn:microsoft.com/office/officeart/2005/8/layout/chevron2"/>
    <dgm:cxn modelId="{9E3187CE-5690-4D6C-805C-C7D33008A221}" type="presOf" srcId="{8A1C04F6-1ED0-4DF1-900E-5BC536F13478}" destId="{6BFC74D1-58A5-4167-9074-11A035035677}" srcOrd="0" destOrd="3" presId="urn:microsoft.com/office/officeart/2005/8/layout/chevron2"/>
    <dgm:cxn modelId="{BAFA9CCF-1129-4C7C-8CE3-816890B70D8E}" srcId="{033E9D1E-9F8E-4612-A055-43EE31B7B353}" destId="{3065B27C-9039-4849-A3C4-A74B351CBBC2}" srcOrd="1" destOrd="0" parTransId="{650A2D10-4828-4A64-80EC-62AA41B0230B}" sibTransId="{8C6E1906-7197-4700-A24A-BA7707C12B60}"/>
    <dgm:cxn modelId="{37BF52D5-40D9-4440-9DBE-43E032584B51}" srcId="{6A380429-12BE-4E44-9534-AF54AA54BD0C}" destId="{3B629C53-1734-49E8-950C-D70C2AC4F8C1}" srcOrd="0" destOrd="0" parTransId="{F5C454E7-D589-4299-91C4-F279775FE8B9}" sibTransId="{AD526DB3-51A8-48A4-A2D3-C881ABB444F8}"/>
    <dgm:cxn modelId="{7A5EE8D5-CFCF-48EF-A43B-BAA997BC75EC}" srcId="{09120300-7758-49C7-AF2E-2C618CC9D1ED}" destId="{F397BA68-D879-4722-B603-B75A7CD03077}" srcOrd="0" destOrd="0" parTransId="{04B7F172-B80F-41A6-B162-0D644A66F16D}" sibTransId="{16FCE392-5750-422F-89B9-6C3A95845B50}"/>
    <dgm:cxn modelId="{BA7AB4E2-06EB-4E2E-8C2D-B342CBE6E0F2}" srcId="{3B629C53-1734-49E8-950C-D70C2AC4F8C1}" destId="{C2EBBB27-9DF1-4BB2-8A89-CE14B93E02E2}" srcOrd="0" destOrd="0" parTransId="{5446F2CA-8711-4661-9889-2FACD6483AFC}" sibTransId="{0FD10B4F-D63D-4504-8D7D-96C5DBA2A9FD}"/>
    <dgm:cxn modelId="{211FFEE5-D01F-4D6C-B86B-1C5AAD537472}" srcId="{033E9D1E-9F8E-4612-A055-43EE31B7B353}" destId="{144FD648-3B1D-4F0D-991E-2C580CD8C65F}" srcOrd="2" destOrd="0" parTransId="{634C35A2-6C79-4686-9946-A2DCE34B0C2A}" sibTransId="{E36D1A03-9132-4F77-BCA1-08DCB5908228}"/>
    <dgm:cxn modelId="{D43673E9-0F14-4E35-A5F6-3A9AA056901D}" srcId="{3B629C53-1734-49E8-950C-D70C2AC4F8C1}" destId="{7AA4FA78-7748-4193-93E2-C48F01CB70D5}" srcOrd="4" destOrd="0" parTransId="{D5D47C57-776E-437C-A976-4C7F4D98AFCE}" sibTransId="{B7190188-D55C-4755-A405-46E6B5E31C5D}"/>
    <dgm:cxn modelId="{60A306EC-558E-4F6E-A8B3-F3B126E766A2}" type="presOf" srcId="{033E9D1E-9F8E-4612-A055-43EE31B7B353}" destId="{ACF5265B-F47E-4E6D-BABE-AF52ACE2D343}" srcOrd="0" destOrd="0" presId="urn:microsoft.com/office/officeart/2005/8/layout/chevron2"/>
    <dgm:cxn modelId="{907409F1-80E5-4674-A757-69FA4315C525}" type="presOf" srcId="{F397BA68-D879-4722-B603-B75A7CD03077}" destId="{FE1E6AD8-213B-406E-BF31-271415CF8AB4}" srcOrd="0" destOrd="0" presId="urn:microsoft.com/office/officeart/2005/8/layout/chevron2"/>
    <dgm:cxn modelId="{88773936-6630-4263-B966-C0EB97CC1BE9}" type="presParOf" srcId="{F86D82B4-39A8-4F15-BEB7-DE0B8BF17845}" destId="{42DC4921-C4E9-4552-AC6A-5C2008CCBB8C}" srcOrd="0" destOrd="0" presId="urn:microsoft.com/office/officeart/2005/8/layout/chevron2"/>
    <dgm:cxn modelId="{F428242F-1AA4-4AFA-BFC2-EDA582464160}" type="presParOf" srcId="{42DC4921-C4E9-4552-AC6A-5C2008CCBB8C}" destId="{99FAAF11-E804-4FE8-8608-F3FD738F73C1}" srcOrd="0" destOrd="0" presId="urn:microsoft.com/office/officeart/2005/8/layout/chevron2"/>
    <dgm:cxn modelId="{51A66BDC-43F2-42C6-A263-DD4CCEA79B13}" type="presParOf" srcId="{42DC4921-C4E9-4552-AC6A-5C2008CCBB8C}" destId="{6BFC74D1-58A5-4167-9074-11A035035677}" srcOrd="1" destOrd="0" presId="urn:microsoft.com/office/officeart/2005/8/layout/chevron2"/>
    <dgm:cxn modelId="{73D80CB1-7447-46F9-A57B-9F700567CA0E}" type="presParOf" srcId="{F86D82B4-39A8-4F15-BEB7-DE0B8BF17845}" destId="{2576937D-E5F8-44CC-AAC2-FFB56B0A11A6}" srcOrd="1" destOrd="0" presId="urn:microsoft.com/office/officeart/2005/8/layout/chevron2"/>
    <dgm:cxn modelId="{D67B0FAF-3A24-4E76-A295-7B1ADF396A91}" type="presParOf" srcId="{F86D82B4-39A8-4F15-BEB7-DE0B8BF17845}" destId="{6C75DBD2-7853-4D65-8946-D702B5FBA077}" srcOrd="2" destOrd="0" presId="urn:microsoft.com/office/officeart/2005/8/layout/chevron2"/>
    <dgm:cxn modelId="{A3DDB07F-A735-4DA0-ACBE-D2DE6A6C9E3F}" type="presParOf" srcId="{6C75DBD2-7853-4D65-8946-D702B5FBA077}" destId="{55FFB3E5-046B-496F-B1F7-9D8697DEBBD0}" srcOrd="0" destOrd="0" presId="urn:microsoft.com/office/officeart/2005/8/layout/chevron2"/>
    <dgm:cxn modelId="{CAF88E97-08CD-497A-98DC-6DA6B4EE3311}" type="presParOf" srcId="{6C75DBD2-7853-4D65-8946-D702B5FBA077}" destId="{FE1E6AD8-213B-406E-BF31-271415CF8AB4}" srcOrd="1" destOrd="0" presId="urn:microsoft.com/office/officeart/2005/8/layout/chevron2"/>
    <dgm:cxn modelId="{328D28E0-E340-4C44-B2D8-1C30BF4F1853}" type="presParOf" srcId="{F86D82B4-39A8-4F15-BEB7-DE0B8BF17845}" destId="{3F79349D-93FA-4BA5-A615-27F2ED921EE0}" srcOrd="3" destOrd="0" presId="urn:microsoft.com/office/officeart/2005/8/layout/chevron2"/>
    <dgm:cxn modelId="{862D498F-1AEA-4DD5-A4E0-624E2EE51BD9}" type="presParOf" srcId="{F86D82B4-39A8-4F15-BEB7-DE0B8BF17845}" destId="{1C27AEF5-4597-4386-93D1-A25E05875C83}" srcOrd="4" destOrd="0" presId="urn:microsoft.com/office/officeart/2005/8/layout/chevron2"/>
    <dgm:cxn modelId="{B69F4DF7-8396-47C3-A9B7-F30EA6B99253}" type="presParOf" srcId="{1C27AEF5-4597-4386-93D1-A25E05875C83}" destId="{ACF5265B-F47E-4E6D-BABE-AF52ACE2D343}" srcOrd="0" destOrd="0" presId="urn:microsoft.com/office/officeart/2005/8/layout/chevron2"/>
    <dgm:cxn modelId="{F15984FF-1587-4E3C-B588-BB7202D04E7D}" type="presParOf" srcId="{1C27AEF5-4597-4386-93D1-A25E05875C83}" destId="{B0FD1733-8CEC-4115-9555-BD1A7395484D}"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7A64E1BC-67F8-4C3B-A93A-FFF02BC02495}"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AU"/>
        </a:p>
      </dgm:t>
    </dgm:pt>
    <dgm:pt modelId="{9A6D0CF6-78D6-401E-8C1E-95BE302394AA}">
      <dgm:prSet phldrT="[Text]"/>
      <dgm:spPr/>
      <dgm:t>
        <a:bodyPr/>
        <a:lstStyle/>
        <a:p>
          <a:r>
            <a:rPr lang="en-AU" dirty="0"/>
            <a:t>active</a:t>
          </a:r>
        </a:p>
      </dgm:t>
    </dgm:pt>
    <dgm:pt modelId="{C350921B-4EBD-4663-913B-262B11FB51A9}" type="parTrans" cxnId="{9D9CCBC2-5F27-4438-9BB0-E8F209DF13AA}">
      <dgm:prSet/>
      <dgm:spPr/>
      <dgm:t>
        <a:bodyPr/>
        <a:lstStyle/>
        <a:p>
          <a:endParaRPr lang="en-AU"/>
        </a:p>
      </dgm:t>
    </dgm:pt>
    <dgm:pt modelId="{C401DEEB-0832-458C-8317-CD57CB928E27}" type="sibTrans" cxnId="{9D9CCBC2-5F27-4438-9BB0-E8F209DF13AA}">
      <dgm:prSet/>
      <dgm:spPr/>
      <dgm:t>
        <a:bodyPr/>
        <a:lstStyle/>
        <a:p>
          <a:endParaRPr lang="en-AU"/>
        </a:p>
      </dgm:t>
    </dgm:pt>
    <dgm:pt modelId="{FBDA4DE2-7E3B-42F4-A711-CFDADBDFA044}">
      <dgm:prSet phldrT="[Text]"/>
      <dgm:spPr/>
      <dgm:t>
        <a:bodyPr/>
        <a:lstStyle/>
        <a:p>
          <a:r>
            <a:rPr lang="en-AU" dirty="0"/>
            <a:t>Main purpose is dining</a:t>
          </a:r>
        </a:p>
      </dgm:t>
    </dgm:pt>
    <dgm:pt modelId="{E2B7F979-3709-46BD-9DB7-08D25CFCC525}" type="parTrans" cxnId="{8E30AF4E-562A-46AC-9048-1F9C8997802F}">
      <dgm:prSet/>
      <dgm:spPr/>
      <dgm:t>
        <a:bodyPr/>
        <a:lstStyle/>
        <a:p>
          <a:endParaRPr lang="en-AU"/>
        </a:p>
      </dgm:t>
    </dgm:pt>
    <dgm:pt modelId="{3A09BE8E-76A0-4158-A811-1A263E670AD7}" type="sibTrans" cxnId="{8E30AF4E-562A-46AC-9048-1F9C8997802F}">
      <dgm:prSet/>
      <dgm:spPr/>
      <dgm:t>
        <a:bodyPr/>
        <a:lstStyle/>
        <a:p>
          <a:endParaRPr lang="en-AU"/>
        </a:p>
      </dgm:t>
    </dgm:pt>
    <dgm:pt modelId="{3FCCD4DC-F7DE-4226-B976-4EF08AC05386}">
      <dgm:prSet phldrT="[Text]"/>
      <dgm:spPr/>
      <dgm:t>
        <a:bodyPr/>
        <a:lstStyle/>
        <a:p>
          <a:r>
            <a:rPr lang="en-AU" dirty="0"/>
            <a:t>Average spend is $40</a:t>
          </a:r>
        </a:p>
      </dgm:t>
    </dgm:pt>
    <dgm:pt modelId="{D7D2303F-836F-4CA8-B3B1-2D61F40E9D4D}" type="parTrans" cxnId="{C730C56A-841A-4BC1-AEB8-A3A37CB22849}">
      <dgm:prSet/>
      <dgm:spPr/>
      <dgm:t>
        <a:bodyPr/>
        <a:lstStyle/>
        <a:p>
          <a:endParaRPr lang="en-AU"/>
        </a:p>
      </dgm:t>
    </dgm:pt>
    <dgm:pt modelId="{E0AE6835-BF44-427A-AA6F-254B23622B08}" type="sibTrans" cxnId="{C730C56A-841A-4BC1-AEB8-A3A37CB22849}">
      <dgm:prSet/>
      <dgm:spPr/>
      <dgm:t>
        <a:bodyPr/>
        <a:lstStyle/>
        <a:p>
          <a:endParaRPr lang="en-AU"/>
        </a:p>
      </dgm:t>
    </dgm:pt>
    <dgm:pt modelId="{74D9EF10-8283-4584-B4FF-58CF621281BD}">
      <dgm:prSet phldrT="[Text]"/>
      <dgm:spPr/>
      <dgm:t>
        <a:bodyPr/>
        <a:lstStyle/>
        <a:p>
          <a:r>
            <a:rPr lang="en-AU" dirty="0"/>
            <a:t>Public</a:t>
          </a:r>
        </a:p>
      </dgm:t>
    </dgm:pt>
    <dgm:pt modelId="{E6F23704-8AFF-41AD-9C92-CE3FFFC59CBB}" type="parTrans" cxnId="{DE0EC4ED-6814-45A9-BCC2-76C95D71DBE9}">
      <dgm:prSet/>
      <dgm:spPr/>
      <dgm:t>
        <a:bodyPr/>
        <a:lstStyle/>
        <a:p>
          <a:endParaRPr lang="en-AU"/>
        </a:p>
      </dgm:t>
    </dgm:pt>
    <dgm:pt modelId="{95D47875-3A74-4C14-B13C-0E8C371A6A10}" type="sibTrans" cxnId="{DE0EC4ED-6814-45A9-BCC2-76C95D71DBE9}">
      <dgm:prSet/>
      <dgm:spPr/>
      <dgm:t>
        <a:bodyPr/>
        <a:lstStyle/>
        <a:p>
          <a:endParaRPr lang="en-AU"/>
        </a:p>
      </dgm:t>
    </dgm:pt>
    <dgm:pt modelId="{7D21E6B2-1425-44AE-933A-2740D1DEBBB1}">
      <dgm:prSet phldrT="[Text]"/>
      <dgm:spPr/>
      <dgm:t>
        <a:bodyPr/>
        <a:lstStyle/>
        <a:p>
          <a:r>
            <a:rPr lang="en-AU" dirty="0"/>
            <a:t>Main purpose is shopping</a:t>
          </a:r>
        </a:p>
      </dgm:t>
    </dgm:pt>
    <dgm:pt modelId="{F19327F9-C529-45F3-BA96-63416A9BD779}" type="parTrans" cxnId="{795A968E-0AEC-42E3-8907-DDDC0CEDD045}">
      <dgm:prSet/>
      <dgm:spPr/>
      <dgm:t>
        <a:bodyPr/>
        <a:lstStyle/>
        <a:p>
          <a:endParaRPr lang="en-AU"/>
        </a:p>
      </dgm:t>
    </dgm:pt>
    <dgm:pt modelId="{4DA8815C-C89F-477F-A0BB-DF85BD18EA71}" type="sibTrans" cxnId="{795A968E-0AEC-42E3-8907-DDDC0CEDD045}">
      <dgm:prSet/>
      <dgm:spPr/>
      <dgm:t>
        <a:bodyPr/>
        <a:lstStyle/>
        <a:p>
          <a:endParaRPr lang="en-AU"/>
        </a:p>
      </dgm:t>
    </dgm:pt>
    <dgm:pt modelId="{273D4B4D-1BB3-4659-95AA-0B9B7B2513D0}">
      <dgm:prSet phldrT="[Text]"/>
      <dgm:spPr/>
      <dgm:t>
        <a:bodyPr/>
        <a:lstStyle/>
        <a:p>
          <a:r>
            <a:rPr lang="en-AU" dirty="0"/>
            <a:t>Drive</a:t>
          </a:r>
        </a:p>
      </dgm:t>
    </dgm:pt>
    <dgm:pt modelId="{EE94943F-39C6-41D3-9574-B9DC5863796D}" type="parTrans" cxnId="{ED0CAEBE-8ED9-436C-A734-2E771CA7AED2}">
      <dgm:prSet/>
      <dgm:spPr/>
      <dgm:t>
        <a:bodyPr/>
        <a:lstStyle/>
        <a:p>
          <a:endParaRPr lang="en-AU"/>
        </a:p>
      </dgm:t>
    </dgm:pt>
    <dgm:pt modelId="{9772FAD5-12B9-4C37-9E97-8E3985A73F96}" type="sibTrans" cxnId="{ED0CAEBE-8ED9-436C-A734-2E771CA7AED2}">
      <dgm:prSet/>
      <dgm:spPr/>
      <dgm:t>
        <a:bodyPr/>
        <a:lstStyle/>
        <a:p>
          <a:endParaRPr lang="en-AU"/>
        </a:p>
      </dgm:t>
    </dgm:pt>
    <dgm:pt modelId="{869B7FB4-6C2A-4315-9697-9AC177B2896A}">
      <dgm:prSet phldrT="[Text]"/>
      <dgm:spPr/>
      <dgm:t>
        <a:bodyPr/>
        <a:lstStyle/>
        <a:p>
          <a:r>
            <a:rPr lang="en-AU" dirty="0"/>
            <a:t>Main purpose is dining</a:t>
          </a:r>
        </a:p>
      </dgm:t>
    </dgm:pt>
    <dgm:pt modelId="{2C934212-2384-425E-9010-19353DC38BBE}" type="parTrans" cxnId="{79AC06BD-AA93-41B5-8710-0514691F8705}">
      <dgm:prSet/>
      <dgm:spPr/>
      <dgm:t>
        <a:bodyPr/>
        <a:lstStyle/>
        <a:p>
          <a:endParaRPr lang="en-AU"/>
        </a:p>
      </dgm:t>
    </dgm:pt>
    <dgm:pt modelId="{434BDFF8-C93E-43DA-86DD-3CFB5C2D5E2A}" type="sibTrans" cxnId="{79AC06BD-AA93-41B5-8710-0514691F8705}">
      <dgm:prSet/>
      <dgm:spPr/>
      <dgm:t>
        <a:bodyPr/>
        <a:lstStyle/>
        <a:p>
          <a:endParaRPr lang="en-AU"/>
        </a:p>
      </dgm:t>
    </dgm:pt>
    <dgm:pt modelId="{13C6B00E-D5EC-49C0-A4A6-B1A8184CF092}">
      <dgm:prSet phldrT="[Text]"/>
      <dgm:spPr/>
      <dgm:t>
        <a:bodyPr/>
        <a:lstStyle/>
        <a:p>
          <a:r>
            <a:rPr lang="en-AU" dirty="0"/>
            <a:t>Visit lasts for approx. 2hrs</a:t>
          </a:r>
        </a:p>
      </dgm:t>
    </dgm:pt>
    <dgm:pt modelId="{4C6FE5E0-5D5D-4639-B821-0E11979668C2}" type="parTrans" cxnId="{420325CB-359B-4881-A664-284D1D3C3410}">
      <dgm:prSet/>
      <dgm:spPr/>
      <dgm:t>
        <a:bodyPr/>
        <a:lstStyle/>
        <a:p>
          <a:endParaRPr lang="en-AU"/>
        </a:p>
      </dgm:t>
    </dgm:pt>
    <dgm:pt modelId="{FC99CEFF-8DEA-4E59-AF80-245248125609}" type="sibTrans" cxnId="{420325CB-359B-4881-A664-284D1D3C3410}">
      <dgm:prSet/>
      <dgm:spPr/>
      <dgm:t>
        <a:bodyPr/>
        <a:lstStyle/>
        <a:p>
          <a:endParaRPr lang="en-AU"/>
        </a:p>
      </dgm:t>
    </dgm:pt>
    <dgm:pt modelId="{76E3F41D-CB0B-4FB9-8BE8-1A7A9A6751CB}">
      <dgm:prSet/>
      <dgm:spPr/>
      <dgm:t>
        <a:bodyPr/>
        <a:lstStyle/>
        <a:p>
          <a:r>
            <a:rPr lang="en-AU" dirty="0"/>
            <a:t>Average spend is $43</a:t>
          </a:r>
        </a:p>
      </dgm:t>
    </dgm:pt>
    <dgm:pt modelId="{5CBB108F-BD16-4F9A-B251-CBA218053164}" type="parTrans" cxnId="{9D64B595-7A72-4B6F-8F7E-61776F817023}">
      <dgm:prSet/>
      <dgm:spPr/>
      <dgm:t>
        <a:bodyPr/>
        <a:lstStyle/>
        <a:p>
          <a:endParaRPr lang="en-AU"/>
        </a:p>
      </dgm:t>
    </dgm:pt>
    <dgm:pt modelId="{A73A17B6-2CA3-467E-B7EB-2FEC07A40AD3}" type="sibTrans" cxnId="{9D64B595-7A72-4B6F-8F7E-61776F817023}">
      <dgm:prSet/>
      <dgm:spPr/>
      <dgm:t>
        <a:bodyPr/>
        <a:lstStyle/>
        <a:p>
          <a:endParaRPr lang="en-AU"/>
        </a:p>
      </dgm:t>
    </dgm:pt>
    <dgm:pt modelId="{6C6EBB00-FCFD-4CA0-BC99-A6C17BA1FF14}">
      <dgm:prSet/>
      <dgm:spPr/>
      <dgm:t>
        <a:bodyPr/>
        <a:lstStyle/>
        <a:p>
          <a:r>
            <a:rPr lang="en-AU" dirty="0"/>
            <a:t>Visit lasts for approx. 2hrs</a:t>
          </a:r>
        </a:p>
      </dgm:t>
    </dgm:pt>
    <dgm:pt modelId="{740A336B-9D0B-4D90-9C81-C55F652B96F1}" type="parTrans" cxnId="{88EE9F41-9334-4850-B6D8-4A60474930FB}">
      <dgm:prSet/>
      <dgm:spPr/>
      <dgm:t>
        <a:bodyPr/>
        <a:lstStyle/>
        <a:p>
          <a:endParaRPr lang="en-AU"/>
        </a:p>
      </dgm:t>
    </dgm:pt>
    <dgm:pt modelId="{9D2D809D-11E9-44C4-ABE2-04EF93C4782D}" type="sibTrans" cxnId="{88EE9F41-9334-4850-B6D8-4A60474930FB}">
      <dgm:prSet/>
      <dgm:spPr/>
      <dgm:t>
        <a:bodyPr/>
        <a:lstStyle/>
        <a:p>
          <a:endParaRPr lang="en-AU"/>
        </a:p>
      </dgm:t>
    </dgm:pt>
    <dgm:pt modelId="{4C5FE4DC-FABA-4A6B-A460-A4DE9B8EAC6B}">
      <dgm:prSet/>
      <dgm:spPr/>
      <dgm:t>
        <a:bodyPr/>
        <a:lstStyle/>
        <a:p>
          <a:r>
            <a:rPr lang="en-AU" dirty="0"/>
            <a:t>Average spend is $69</a:t>
          </a:r>
        </a:p>
      </dgm:t>
    </dgm:pt>
    <dgm:pt modelId="{715E5EEB-740C-4995-B533-C1195F1BA86D}" type="parTrans" cxnId="{A4EFF560-3F30-4708-B3F7-04369D57585E}">
      <dgm:prSet/>
      <dgm:spPr/>
      <dgm:t>
        <a:bodyPr/>
        <a:lstStyle/>
        <a:p>
          <a:endParaRPr lang="en-AU"/>
        </a:p>
      </dgm:t>
    </dgm:pt>
    <dgm:pt modelId="{C507AEEB-EA0A-4157-A96A-A3BD6D648F77}" type="sibTrans" cxnId="{A4EFF560-3F30-4708-B3F7-04369D57585E}">
      <dgm:prSet/>
      <dgm:spPr/>
      <dgm:t>
        <a:bodyPr/>
        <a:lstStyle/>
        <a:p>
          <a:endParaRPr lang="en-AU"/>
        </a:p>
      </dgm:t>
    </dgm:pt>
    <dgm:pt modelId="{961A5E43-A54B-4F5B-ABDE-BB02E0800227}">
      <dgm:prSet/>
      <dgm:spPr/>
      <dgm:t>
        <a:bodyPr/>
        <a:lstStyle/>
        <a:p>
          <a:r>
            <a:rPr lang="en-AU" dirty="0"/>
            <a:t>Visit lasts for approx. 2.5hrs</a:t>
          </a:r>
        </a:p>
      </dgm:t>
    </dgm:pt>
    <dgm:pt modelId="{34695B4C-B719-4DE8-8D94-6FFF150B8BA9}" type="parTrans" cxnId="{F3E07582-B1BE-4396-A716-EA9319D27530}">
      <dgm:prSet/>
      <dgm:spPr/>
      <dgm:t>
        <a:bodyPr/>
        <a:lstStyle/>
        <a:p>
          <a:endParaRPr lang="en-AU"/>
        </a:p>
      </dgm:t>
    </dgm:pt>
    <dgm:pt modelId="{EBC35FEE-E53D-4BA8-9917-9064B57EAB87}" type="sibTrans" cxnId="{F3E07582-B1BE-4396-A716-EA9319D27530}">
      <dgm:prSet/>
      <dgm:spPr/>
      <dgm:t>
        <a:bodyPr/>
        <a:lstStyle/>
        <a:p>
          <a:endParaRPr lang="en-AU"/>
        </a:p>
      </dgm:t>
    </dgm:pt>
    <dgm:pt modelId="{41384B8D-8E27-4F76-8850-88CC3BA53B03}">
      <dgm:prSet phldrT="[Text]"/>
      <dgm:spPr/>
      <dgm:t>
        <a:bodyPr/>
        <a:lstStyle/>
        <a:p>
          <a:r>
            <a:rPr lang="en-AU" dirty="0"/>
            <a:t>Distance travelled is 0.9kms (average)</a:t>
          </a:r>
        </a:p>
      </dgm:t>
    </dgm:pt>
    <dgm:pt modelId="{6AEFAA55-EF37-4A38-85AB-FB1EBD14C38F}" type="parTrans" cxnId="{40909A0D-0CF8-42EB-9D72-CD0E50B4B4C0}">
      <dgm:prSet/>
      <dgm:spPr/>
      <dgm:t>
        <a:bodyPr/>
        <a:lstStyle/>
        <a:p>
          <a:endParaRPr lang="en-AU"/>
        </a:p>
      </dgm:t>
    </dgm:pt>
    <dgm:pt modelId="{F3DC846B-B757-4C20-8984-3EB6CC9737F4}" type="sibTrans" cxnId="{40909A0D-0CF8-42EB-9D72-CD0E50B4B4C0}">
      <dgm:prSet/>
      <dgm:spPr/>
      <dgm:t>
        <a:bodyPr/>
        <a:lstStyle/>
        <a:p>
          <a:endParaRPr lang="en-AU"/>
        </a:p>
      </dgm:t>
    </dgm:pt>
    <dgm:pt modelId="{29510D04-F756-4462-B8B4-4B9563BA929D}">
      <dgm:prSet/>
      <dgm:spPr/>
      <dgm:t>
        <a:bodyPr/>
        <a:lstStyle/>
        <a:p>
          <a:r>
            <a:rPr lang="en-AU" dirty="0"/>
            <a:t>Distance travelled is 19.7kms (average)</a:t>
          </a:r>
        </a:p>
      </dgm:t>
    </dgm:pt>
    <dgm:pt modelId="{44F78EDC-F8DE-403A-8609-21FF4C982CF5}" type="parTrans" cxnId="{2356041C-D5B3-41C1-B5DB-E6F1AADB0A55}">
      <dgm:prSet/>
      <dgm:spPr/>
      <dgm:t>
        <a:bodyPr/>
        <a:lstStyle/>
        <a:p>
          <a:endParaRPr lang="en-AU"/>
        </a:p>
      </dgm:t>
    </dgm:pt>
    <dgm:pt modelId="{4F5A6316-2872-4857-B77A-FB941B559EAB}" type="sibTrans" cxnId="{2356041C-D5B3-41C1-B5DB-E6F1AADB0A55}">
      <dgm:prSet/>
      <dgm:spPr/>
      <dgm:t>
        <a:bodyPr/>
        <a:lstStyle/>
        <a:p>
          <a:endParaRPr lang="en-AU"/>
        </a:p>
      </dgm:t>
    </dgm:pt>
    <dgm:pt modelId="{845D0E45-CCEE-4C16-8E61-2E91DBBF7F2A}">
      <dgm:prSet/>
      <dgm:spPr/>
      <dgm:t>
        <a:bodyPr/>
        <a:lstStyle/>
        <a:p>
          <a:r>
            <a:rPr lang="en-AU" dirty="0"/>
            <a:t>Distance travelled is 3.8kms (average)</a:t>
          </a:r>
        </a:p>
      </dgm:t>
    </dgm:pt>
    <dgm:pt modelId="{23DD125C-74BC-4DA5-A6F4-26B2609041AF}" type="parTrans" cxnId="{D218B465-CA48-4757-A01E-429FF07FA29A}">
      <dgm:prSet/>
      <dgm:spPr/>
      <dgm:t>
        <a:bodyPr/>
        <a:lstStyle/>
        <a:p>
          <a:endParaRPr lang="en-AU"/>
        </a:p>
      </dgm:t>
    </dgm:pt>
    <dgm:pt modelId="{3B78E344-9A3D-4508-99BE-8B69FF0D9624}" type="sibTrans" cxnId="{D218B465-CA48-4757-A01E-429FF07FA29A}">
      <dgm:prSet/>
      <dgm:spPr/>
      <dgm:t>
        <a:bodyPr/>
        <a:lstStyle/>
        <a:p>
          <a:endParaRPr lang="en-AU"/>
        </a:p>
      </dgm:t>
    </dgm:pt>
    <dgm:pt modelId="{99649C27-6474-48ED-8BF4-1AF189ED26A9}">
      <dgm:prSet phldrT="[Text]"/>
      <dgm:spPr/>
      <dgm:t>
        <a:bodyPr/>
        <a:lstStyle/>
        <a:p>
          <a:r>
            <a:rPr lang="en-AU" dirty="0"/>
            <a:t>Relatively uniform throughout the day </a:t>
          </a:r>
        </a:p>
      </dgm:t>
    </dgm:pt>
    <dgm:pt modelId="{8F702127-0228-4F4D-B3F8-D23835446E98}" type="parTrans" cxnId="{AF1353C1-88A2-4629-BD81-E215C186F145}">
      <dgm:prSet/>
      <dgm:spPr/>
      <dgm:t>
        <a:bodyPr/>
        <a:lstStyle/>
        <a:p>
          <a:endParaRPr lang="en-AU"/>
        </a:p>
      </dgm:t>
    </dgm:pt>
    <dgm:pt modelId="{D486C6A1-23CA-4186-A395-230F6D9CC089}" type="sibTrans" cxnId="{AF1353C1-88A2-4629-BD81-E215C186F145}">
      <dgm:prSet/>
      <dgm:spPr/>
      <dgm:t>
        <a:bodyPr/>
        <a:lstStyle/>
        <a:p>
          <a:endParaRPr lang="en-AU"/>
        </a:p>
      </dgm:t>
    </dgm:pt>
    <dgm:pt modelId="{25311073-AE59-4649-B6B1-CDEE4EE0D507}">
      <dgm:prSet phldrT="[Text]"/>
      <dgm:spPr/>
      <dgm:t>
        <a:bodyPr/>
        <a:lstStyle/>
        <a:p>
          <a:r>
            <a:rPr lang="en-AU" dirty="0"/>
            <a:t>Relatively uniform throughout the day</a:t>
          </a:r>
        </a:p>
      </dgm:t>
    </dgm:pt>
    <dgm:pt modelId="{F2693DC3-4A78-4CE4-AEC2-D1AAD4E35C4D}" type="parTrans" cxnId="{775056E2-51EC-4010-BA72-36A6328AB7E7}">
      <dgm:prSet/>
      <dgm:spPr/>
      <dgm:t>
        <a:bodyPr/>
        <a:lstStyle/>
        <a:p>
          <a:endParaRPr lang="en-AU"/>
        </a:p>
      </dgm:t>
    </dgm:pt>
    <dgm:pt modelId="{D1AE4BF5-CD3D-404B-B52B-903EC98C283C}" type="sibTrans" cxnId="{775056E2-51EC-4010-BA72-36A6328AB7E7}">
      <dgm:prSet/>
      <dgm:spPr/>
      <dgm:t>
        <a:bodyPr/>
        <a:lstStyle/>
        <a:p>
          <a:endParaRPr lang="en-AU"/>
        </a:p>
      </dgm:t>
    </dgm:pt>
    <dgm:pt modelId="{0BCE5E80-9737-4CDF-ABAF-4CE5A625F8F3}">
      <dgm:prSet phldrT="[Text]"/>
      <dgm:spPr/>
      <dgm:t>
        <a:bodyPr/>
        <a:lstStyle/>
        <a:p>
          <a:r>
            <a:rPr lang="en-AU" dirty="0"/>
            <a:t>3pm onwards peak </a:t>
          </a:r>
        </a:p>
      </dgm:t>
    </dgm:pt>
    <dgm:pt modelId="{DFB4864F-58B2-45AC-88AD-F95DD4FF3AA9}" type="parTrans" cxnId="{B8B25FB5-FCAF-4477-85E4-F5AB29F42646}">
      <dgm:prSet/>
      <dgm:spPr/>
      <dgm:t>
        <a:bodyPr/>
        <a:lstStyle/>
        <a:p>
          <a:endParaRPr lang="en-AU"/>
        </a:p>
      </dgm:t>
    </dgm:pt>
    <dgm:pt modelId="{3BAADB1D-D7A8-4F09-A839-1DEEF0C08F4E}" type="sibTrans" cxnId="{B8B25FB5-FCAF-4477-85E4-F5AB29F42646}">
      <dgm:prSet/>
      <dgm:spPr/>
      <dgm:t>
        <a:bodyPr/>
        <a:lstStyle/>
        <a:p>
          <a:endParaRPr lang="en-AU"/>
        </a:p>
      </dgm:t>
    </dgm:pt>
    <dgm:pt modelId="{F8787260-DBBF-4A56-A25C-6652B32B8177}" type="pres">
      <dgm:prSet presAssocID="{7A64E1BC-67F8-4C3B-A93A-FFF02BC02495}" presName="linearFlow" presStyleCnt="0">
        <dgm:presLayoutVars>
          <dgm:dir/>
          <dgm:animLvl val="lvl"/>
          <dgm:resizeHandles val="exact"/>
        </dgm:presLayoutVars>
      </dgm:prSet>
      <dgm:spPr/>
    </dgm:pt>
    <dgm:pt modelId="{51CDCBC1-F49A-423F-99B9-A6650013D194}" type="pres">
      <dgm:prSet presAssocID="{9A6D0CF6-78D6-401E-8C1E-95BE302394AA}" presName="composite" presStyleCnt="0"/>
      <dgm:spPr/>
    </dgm:pt>
    <dgm:pt modelId="{36F31EF1-CC54-41EC-91DB-8BC10C3B5285}" type="pres">
      <dgm:prSet presAssocID="{9A6D0CF6-78D6-401E-8C1E-95BE302394AA}" presName="parentText" presStyleLbl="alignNode1" presStyleIdx="0" presStyleCnt="3">
        <dgm:presLayoutVars>
          <dgm:chMax val="1"/>
          <dgm:bulletEnabled val="1"/>
        </dgm:presLayoutVars>
      </dgm:prSet>
      <dgm:spPr/>
    </dgm:pt>
    <dgm:pt modelId="{47C3D739-CBD6-449C-971A-700D49192724}" type="pres">
      <dgm:prSet presAssocID="{9A6D0CF6-78D6-401E-8C1E-95BE302394AA}" presName="descendantText" presStyleLbl="alignAcc1" presStyleIdx="0" presStyleCnt="3" custLinFactNeighborX="11" custLinFactNeighborY="-10278">
        <dgm:presLayoutVars>
          <dgm:bulletEnabled val="1"/>
        </dgm:presLayoutVars>
      </dgm:prSet>
      <dgm:spPr/>
    </dgm:pt>
    <dgm:pt modelId="{3DC86429-2027-4D22-92CA-2A43D96D2263}" type="pres">
      <dgm:prSet presAssocID="{C401DEEB-0832-458C-8317-CD57CB928E27}" presName="sp" presStyleCnt="0"/>
      <dgm:spPr/>
    </dgm:pt>
    <dgm:pt modelId="{3280B138-FE90-45AF-98DC-1F9751A47CC1}" type="pres">
      <dgm:prSet presAssocID="{74D9EF10-8283-4584-B4FF-58CF621281BD}" presName="composite" presStyleCnt="0"/>
      <dgm:spPr/>
    </dgm:pt>
    <dgm:pt modelId="{BFD9A693-65B8-453B-A28D-14A1C2435595}" type="pres">
      <dgm:prSet presAssocID="{74D9EF10-8283-4584-B4FF-58CF621281BD}" presName="parentText" presStyleLbl="alignNode1" presStyleIdx="1" presStyleCnt="3">
        <dgm:presLayoutVars>
          <dgm:chMax val="1"/>
          <dgm:bulletEnabled val="1"/>
        </dgm:presLayoutVars>
      </dgm:prSet>
      <dgm:spPr/>
    </dgm:pt>
    <dgm:pt modelId="{1833E8BC-B8EF-4C5D-BE82-F0A63D7F5325}" type="pres">
      <dgm:prSet presAssocID="{74D9EF10-8283-4584-B4FF-58CF621281BD}" presName="descendantText" presStyleLbl="alignAcc1" presStyleIdx="1" presStyleCnt="3">
        <dgm:presLayoutVars>
          <dgm:bulletEnabled val="1"/>
        </dgm:presLayoutVars>
      </dgm:prSet>
      <dgm:spPr/>
    </dgm:pt>
    <dgm:pt modelId="{EDFFF766-4F46-46CF-892D-C5CEA55A221A}" type="pres">
      <dgm:prSet presAssocID="{95D47875-3A74-4C14-B13C-0E8C371A6A10}" presName="sp" presStyleCnt="0"/>
      <dgm:spPr/>
    </dgm:pt>
    <dgm:pt modelId="{86E5B4E0-F125-4FCD-ADFE-F5D99C7C8C6D}" type="pres">
      <dgm:prSet presAssocID="{273D4B4D-1BB3-4659-95AA-0B9B7B2513D0}" presName="composite" presStyleCnt="0"/>
      <dgm:spPr/>
    </dgm:pt>
    <dgm:pt modelId="{439F77FE-D8FA-4999-8321-9DFD7DCD5F94}" type="pres">
      <dgm:prSet presAssocID="{273D4B4D-1BB3-4659-95AA-0B9B7B2513D0}" presName="parentText" presStyleLbl="alignNode1" presStyleIdx="2" presStyleCnt="3">
        <dgm:presLayoutVars>
          <dgm:chMax val="1"/>
          <dgm:bulletEnabled val="1"/>
        </dgm:presLayoutVars>
      </dgm:prSet>
      <dgm:spPr/>
    </dgm:pt>
    <dgm:pt modelId="{C87CD3F5-A154-4508-BC9A-C120C62073C7}" type="pres">
      <dgm:prSet presAssocID="{273D4B4D-1BB3-4659-95AA-0B9B7B2513D0}" presName="descendantText" presStyleLbl="alignAcc1" presStyleIdx="2" presStyleCnt="3">
        <dgm:presLayoutVars>
          <dgm:bulletEnabled val="1"/>
        </dgm:presLayoutVars>
      </dgm:prSet>
      <dgm:spPr/>
    </dgm:pt>
  </dgm:ptLst>
  <dgm:cxnLst>
    <dgm:cxn modelId="{B7D07302-60C3-4690-B81E-CF4D5BE85FBF}" type="presOf" srcId="{25311073-AE59-4649-B6B1-CDEE4EE0D507}" destId="{C87CD3F5-A154-4508-BC9A-C120C62073C7}" srcOrd="0" destOrd="0" presId="urn:microsoft.com/office/officeart/2005/8/layout/chevron2"/>
    <dgm:cxn modelId="{40909A0D-0CF8-42EB-9D72-CD0E50B4B4C0}" srcId="{9A6D0CF6-78D6-401E-8C1E-95BE302394AA}" destId="{41384B8D-8E27-4F76-8850-88CC3BA53B03}" srcOrd="4" destOrd="0" parTransId="{6AEFAA55-EF37-4A38-85AB-FB1EBD14C38F}" sibTransId="{F3DC846B-B757-4C20-8984-3EB6CC9737F4}"/>
    <dgm:cxn modelId="{2356041C-D5B3-41C1-B5DB-E6F1AADB0A55}" srcId="{273D4B4D-1BB3-4659-95AA-0B9B7B2513D0}" destId="{29510D04-F756-4462-B8B4-4B9563BA929D}" srcOrd="4" destOrd="0" parTransId="{44F78EDC-F8DE-403A-8609-21FF4C982CF5}" sibTransId="{4F5A6316-2872-4857-B77A-FB941B559EAB}"/>
    <dgm:cxn modelId="{D7820821-E272-4ACE-8B35-60753C123E6A}" type="presOf" srcId="{7A64E1BC-67F8-4C3B-A93A-FFF02BC02495}" destId="{F8787260-DBBF-4A56-A25C-6652B32B8177}" srcOrd="0" destOrd="0" presId="urn:microsoft.com/office/officeart/2005/8/layout/chevron2"/>
    <dgm:cxn modelId="{FACCA82F-BF6A-4233-BCEA-79E0B62BBD7F}" type="presOf" srcId="{273D4B4D-1BB3-4659-95AA-0B9B7B2513D0}" destId="{439F77FE-D8FA-4999-8321-9DFD7DCD5F94}" srcOrd="0" destOrd="0" presId="urn:microsoft.com/office/officeart/2005/8/layout/chevron2"/>
    <dgm:cxn modelId="{C3896131-32C4-4C44-8CAA-7E00446AB09E}" type="presOf" srcId="{76E3F41D-CB0B-4FB9-8BE8-1A7A9A6751CB}" destId="{1833E8BC-B8EF-4C5D-BE82-F0A63D7F5325}" srcOrd="0" destOrd="2" presId="urn:microsoft.com/office/officeart/2005/8/layout/chevron2"/>
    <dgm:cxn modelId="{BF5ABF38-9BEA-431B-BD43-F90910461E06}" type="presOf" srcId="{9A6D0CF6-78D6-401E-8C1E-95BE302394AA}" destId="{36F31EF1-CC54-41EC-91DB-8BC10C3B5285}" srcOrd="0" destOrd="0" presId="urn:microsoft.com/office/officeart/2005/8/layout/chevron2"/>
    <dgm:cxn modelId="{16F74C3D-058E-4DE4-BDC8-553C11BF82AD}" type="presOf" srcId="{41384B8D-8E27-4F76-8850-88CC3BA53B03}" destId="{47C3D739-CBD6-449C-971A-700D49192724}" srcOrd="0" destOrd="4" presId="urn:microsoft.com/office/officeart/2005/8/layout/chevron2"/>
    <dgm:cxn modelId="{A4EFF560-3F30-4708-B3F7-04369D57585E}" srcId="{273D4B4D-1BB3-4659-95AA-0B9B7B2513D0}" destId="{4C5FE4DC-FABA-4A6B-A460-A4DE9B8EAC6B}" srcOrd="2" destOrd="0" parTransId="{715E5EEB-740C-4995-B533-C1195F1BA86D}" sibTransId="{C507AEEB-EA0A-4157-A96A-A3BD6D648F77}"/>
    <dgm:cxn modelId="{88EE9F41-9334-4850-B6D8-4A60474930FB}" srcId="{74D9EF10-8283-4584-B4FF-58CF621281BD}" destId="{6C6EBB00-FCFD-4CA0-BC99-A6C17BA1FF14}" srcOrd="3" destOrd="0" parTransId="{740A336B-9D0B-4D90-9C81-C55F652B96F1}" sibTransId="{9D2D809D-11E9-44C4-ABE2-04EF93C4782D}"/>
    <dgm:cxn modelId="{5697F961-023F-41B4-887E-5333164ADA4D}" type="presOf" srcId="{FBDA4DE2-7E3B-42F4-A711-CFDADBDFA044}" destId="{47C3D739-CBD6-449C-971A-700D49192724}" srcOrd="0" destOrd="1" presId="urn:microsoft.com/office/officeart/2005/8/layout/chevron2"/>
    <dgm:cxn modelId="{D218B465-CA48-4757-A01E-429FF07FA29A}" srcId="{74D9EF10-8283-4584-B4FF-58CF621281BD}" destId="{845D0E45-CCEE-4C16-8E61-2E91DBBF7F2A}" srcOrd="4" destOrd="0" parTransId="{23DD125C-74BC-4DA5-A6F4-26B2609041AF}" sibTransId="{3B78E344-9A3D-4508-99BE-8B69FF0D9624}"/>
    <dgm:cxn modelId="{75517947-7CE8-4A09-9F20-A5930B46D2C3}" type="presOf" srcId="{6C6EBB00-FCFD-4CA0-BC99-A6C17BA1FF14}" destId="{1833E8BC-B8EF-4C5D-BE82-F0A63D7F5325}" srcOrd="0" destOrd="3" presId="urn:microsoft.com/office/officeart/2005/8/layout/chevron2"/>
    <dgm:cxn modelId="{C730C56A-841A-4BC1-AEB8-A3A37CB22849}" srcId="{9A6D0CF6-78D6-401E-8C1E-95BE302394AA}" destId="{3FCCD4DC-F7DE-4226-B976-4EF08AC05386}" srcOrd="2" destOrd="0" parTransId="{D7D2303F-836F-4CA8-B3B1-2D61F40E9D4D}" sibTransId="{E0AE6835-BF44-427A-AA6F-254B23622B08}"/>
    <dgm:cxn modelId="{32615D4E-DDE2-482D-A3F0-1934F368E856}" type="presOf" srcId="{29510D04-F756-4462-B8B4-4B9563BA929D}" destId="{C87CD3F5-A154-4508-BC9A-C120C62073C7}" srcOrd="0" destOrd="4" presId="urn:microsoft.com/office/officeart/2005/8/layout/chevron2"/>
    <dgm:cxn modelId="{8E30AF4E-562A-46AC-9048-1F9C8997802F}" srcId="{9A6D0CF6-78D6-401E-8C1E-95BE302394AA}" destId="{FBDA4DE2-7E3B-42F4-A711-CFDADBDFA044}" srcOrd="1" destOrd="0" parTransId="{E2B7F979-3709-46BD-9DB7-08D25CFCC525}" sibTransId="{3A09BE8E-76A0-4158-A811-1A263E670AD7}"/>
    <dgm:cxn modelId="{B40EE650-FDB4-40FC-86BB-192DEB35E366}" type="presOf" srcId="{869B7FB4-6C2A-4315-9697-9AC177B2896A}" destId="{C87CD3F5-A154-4508-BC9A-C120C62073C7}" srcOrd="0" destOrd="1" presId="urn:microsoft.com/office/officeart/2005/8/layout/chevron2"/>
    <dgm:cxn modelId="{90E9E972-81EF-423C-853C-63D84ECB1F1F}" type="presOf" srcId="{7D21E6B2-1425-44AE-933A-2740D1DEBBB1}" destId="{1833E8BC-B8EF-4C5D-BE82-F0A63D7F5325}" srcOrd="0" destOrd="1" presId="urn:microsoft.com/office/officeart/2005/8/layout/chevron2"/>
    <dgm:cxn modelId="{44983374-D6D2-4EF4-B15B-27B69C28F62F}" type="presOf" srcId="{74D9EF10-8283-4584-B4FF-58CF621281BD}" destId="{BFD9A693-65B8-453B-A28D-14A1C2435595}" srcOrd="0" destOrd="0" presId="urn:microsoft.com/office/officeart/2005/8/layout/chevron2"/>
    <dgm:cxn modelId="{F3E07582-B1BE-4396-A716-EA9319D27530}" srcId="{273D4B4D-1BB3-4659-95AA-0B9B7B2513D0}" destId="{961A5E43-A54B-4F5B-ABDE-BB02E0800227}" srcOrd="3" destOrd="0" parTransId="{34695B4C-B719-4DE8-8D94-6FFF150B8BA9}" sibTransId="{EBC35FEE-E53D-4BA8-9917-9064B57EAB87}"/>
    <dgm:cxn modelId="{795A968E-0AEC-42E3-8907-DDDC0CEDD045}" srcId="{74D9EF10-8283-4584-B4FF-58CF621281BD}" destId="{7D21E6B2-1425-44AE-933A-2740D1DEBBB1}" srcOrd="1" destOrd="0" parTransId="{F19327F9-C529-45F3-BA96-63416A9BD779}" sibTransId="{4DA8815C-C89F-477F-A0BB-DF85BD18EA71}"/>
    <dgm:cxn modelId="{3599EB94-DA96-435E-B7D4-407E1F2696A6}" type="presOf" srcId="{13C6B00E-D5EC-49C0-A4A6-B1A8184CF092}" destId="{47C3D739-CBD6-449C-971A-700D49192724}" srcOrd="0" destOrd="3" presId="urn:microsoft.com/office/officeart/2005/8/layout/chevron2"/>
    <dgm:cxn modelId="{9D64B595-7A72-4B6F-8F7E-61776F817023}" srcId="{74D9EF10-8283-4584-B4FF-58CF621281BD}" destId="{76E3F41D-CB0B-4FB9-8BE8-1A7A9A6751CB}" srcOrd="2" destOrd="0" parTransId="{5CBB108F-BD16-4F9A-B251-CBA218053164}" sibTransId="{A73A17B6-2CA3-467E-B7EB-2FEC07A40AD3}"/>
    <dgm:cxn modelId="{4473989D-C5CC-4651-ABB2-C03E8937E653}" type="presOf" srcId="{3FCCD4DC-F7DE-4226-B976-4EF08AC05386}" destId="{47C3D739-CBD6-449C-971A-700D49192724}" srcOrd="0" destOrd="2" presId="urn:microsoft.com/office/officeart/2005/8/layout/chevron2"/>
    <dgm:cxn modelId="{B261CAA6-9283-4158-BCDA-892C88DFA611}" type="presOf" srcId="{99649C27-6474-48ED-8BF4-1AF189ED26A9}" destId="{47C3D739-CBD6-449C-971A-700D49192724}" srcOrd="0" destOrd="0" presId="urn:microsoft.com/office/officeart/2005/8/layout/chevron2"/>
    <dgm:cxn modelId="{B8B25FB5-FCAF-4477-85E4-F5AB29F42646}" srcId="{74D9EF10-8283-4584-B4FF-58CF621281BD}" destId="{0BCE5E80-9737-4CDF-ABAF-4CE5A625F8F3}" srcOrd="0" destOrd="0" parTransId="{DFB4864F-58B2-45AC-88AD-F95DD4FF3AA9}" sibTransId="{3BAADB1D-D7A8-4F09-A839-1DEEF0C08F4E}"/>
    <dgm:cxn modelId="{79AC06BD-AA93-41B5-8710-0514691F8705}" srcId="{273D4B4D-1BB3-4659-95AA-0B9B7B2513D0}" destId="{869B7FB4-6C2A-4315-9697-9AC177B2896A}" srcOrd="1" destOrd="0" parTransId="{2C934212-2384-425E-9010-19353DC38BBE}" sibTransId="{434BDFF8-C93E-43DA-86DD-3CFB5C2D5E2A}"/>
    <dgm:cxn modelId="{ED0CAEBE-8ED9-436C-A734-2E771CA7AED2}" srcId="{7A64E1BC-67F8-4C3B-A93A-FFF02BC02495}" destId="{273D4B4D-1BB3-4659-95AA-0B9B7B2513D0}" srcOrd="2" destOrd="0" parTransId="{EE94943F-39C6-41D3-9574-B9DC5863796D}" sibTransId="{9772FAD5-12B9-4C37-9E97-8E3985A73F96}"/>
    <dgm:cxn modelId="{1FE68BC0-5CBA-4A09-8929-6B9BA9AA4767}" type="presOf" srcId="{0BCE5E80-9737-4CDF-ABAF-4CE5A625F8F3}" destId="{1833E8BC-B8EF-4C5D-BE82-F0A63D7F5325}" srcOrd="0" destOrd="0" presId="urn:microsoft.com/office/officeart/2005/8/layout/chevron2"/>
    <dgm:cxn modelId="{AF1353C1-88A2-4629-BD81-E215C186F145}" srcId="{9A6D0CF6-78D6-401E-8C1E-95BE302394AA}" destId="{99649C27-6474-48ED-8BF4-1AF189ED26A9}" srcOrd="0" destOrd="0" parTransId="{8F702127-0228-4F4D-B3F8-D23835446E98}" sibTransId="{D486C6A1-23CA-4186-A395-230F6D9CC089}"/>
    <dgm:cxn modelId="{9D9CCBC2-5F27-4438-9BB0-E8F209DF13AA}" srcId="{7A64E1BC-67F8-4C3B-A93A-FFF02BC02495}" destId="{9A6D0CF6-78D6-401E-8C1E-95BE302394AA}" srcOrd="0" destOrd="0" parTransId="{C350921B-4EBD-4663-913B-262B11FB51A9}" sibTransId="{C401DEEB-0832-458C-8317-CD57CB928E27}"/>
    <dgm:cxn modelId="{57888EC6-EDC8-439A-9CD8-3291937F28B1}" type="presOf" srcId="{961A5E43-A54B-4F5B-ABDE-BB02E0800227}" destId="{C87CD3F5-A154-4508-BC9A-C120C62073C7}" srcOrd="0" destOrd="3" presId="urn:microsoft.com/office/officeart/2005/8/layout/chevron2"/>
    <dgm:cxn modelId="{420325CB-359B-4881-A664-284D1D3C3410}" srcId="{9A6D0CF6-78D6-401E-8C1E-95BE302394AA}" destId="{13C6B00E-D5EC-49C0-A4A6-B1A8184CF092}" srcOrd="3" destOrd="0" parTransId="{4C6FE5E0-5D5D-4639-B821-0E11979668C2}" sibTransId="{FC99CEFF-8DEA-4E59-AF80-245248125609}"/>
    <dgm:cxn modelId="{CD9330D0-4E77-435C-9D69-F452AE90EB28}" type="presOf" srcId="{845D0E45-CCEE-4C16-8E61-2E91DBBF7F2A}" destId="{1833E8BC-B8EF-4C5D-BE82-F0A63D7F5325}" srcOrd="0" destOrd="4" presId="urn:microsoft.com/office/officeart/2005/8/layout/chevron2"/>
    <dgm:cxn modelId="{775056E2-51EC-4010-BA72-36A6328AB7E7}" srcId="{273D4B4D-1BB3-4659-95AA-0B9B7B2513D0}" destId="{25311073-AE59-4649-B6B1-CDEE4EE0D507}" srcOrd="0" destOrd="0" parTransId="{F2693DC3-4A78-4CE4-AEC2-D1AAD4E35C4D}" sibTransId="{D1AE4BF5-CD3D-404B-B52B-903EC98C283C}"/>
    <dgm:cxn modelId="{DE0EC4ED-6814-45A9-BCC2-76C95D71DBE9}" srcId="{7A64E1BC-67F8-4C3B-A93A-FFF02BC02495}" destId="{74D9EF10-8283-4584-B4FF-58CF621281BD}" srcOrd="1" destOrd="0" parTransId="{E6F23704-8AFF-41AD-9C92-CE3FFFC59CBB}" sibTransId="{95D47875-3A74-4C14-B13C-0E8C371A6A10}"/>
    <dgm:cxn modelId="{386F36F7-B71D-4A3C-83F4-170C73F703D3}" type="presOf" srcId="{4C5FE4DC-FABA-4A6B-A460-A4DE9B8EAC6B}" destId="{C87CD3F5-A154-4508-BC9A-C120C62073C7}" srcOrd="0" destOrd="2" presId="urn:microsoft.com/office/officeart/2005/8/layout/chevron2"/>
    <dgm:cxn modelId="{144AF1CB-F3C8-4CD0-9724-BFDF5A164DAF}" type="presParOf" srcId="{F8787260-DBBF-4A56-A25C-6652B32B8177}" destId="{51CDCBC1-F49A-423F-99B9-A6650013D194}" srcOrd="0" destOrd="0" presId="urn:microsoft.com/office/officeart/2005/8/layout/chevron2"/>
    <dgm:cxn modelId="{3E3EBACE-6946-4007-ABD5-DACCD098D7BF}" type="presParOf" srcId="{51CDCBC1-F49A-423F-99B9-A6650013D194}" destId="{36F31EF1-CC54-41EC-91DB-8BC10C3B5285}" srcOrd="0" destOrd="0" presId="urn:microsoft.com/office/officeart/2005/8/layout/chevron2"/>
    <dgm:cxn modelId="{9F56B451-A590-47BC-9F11-A811FBBEEF6C}" type="presParOf" srcId="{51CDCBC1-F49A-423F-99B9-A6650013D194}" destId="{47C3D739-CBD6-449C-971A-700D49192724}" srcOrd="1" destOrd="0" presId="urn:microsoft.com/office/officeart/2005/8/layout/chevron2"/>
    <dgm:cxn modelId="{34CA14A8-24E1-4DF8-856B-96BFFCA2F917}" type="presParOf" srcId="{F8787260-DBBF-4A56-A25C-6652B32B8177}" destId="{3DC86429-2027-4D22-92CA-2A43D96D2263}" srcOrd="1" destOrd="0" presId="urn:microsoft.com/office/officeart/2005/8/layout/chevron2"/>
    <dgm:cxn modelId="{853C8562-FA88-4850-831C-D5F71984E75F}" type="presParOf" srcId="{F8787260-DBBF-4A56-A25C-6652B32B8177}" destId="{3280B138-FE90-45AF-98DC-1F9751A47CC1}" srcOrd="2" destOrd="0" presId="urn:microsoft.com/office/officeart/2005/8/layout/chevron2"/>
    <dgm:cxn modelId="{02571D07-D0DB-4A90-82DC-D2DD9945663A}" type="presParOf" srcId="{3280B138-FE90-45AF-98DC-1F9751A47CC1}" destId="{BFD9A693-65B8-453B-A28D-14A1C2435595}" srcOrd="0" destOrd="0" presId="urn:microsoft.com/office/officeart/2005/8/layout/chevron2"/>
    <dgm:cxn modelId="{CAD08665-E31A-4669-95DD-36A745E0452D}" type="presParOf" srcId="{3280B138-FE90-45AF-98DC-1F9751A47CC1}" destId="{1833E8BC-B8EF-4C5D-BE82-F0A63D7F5325}" srcOrd="1" destOrd="0" presId="urn:microsoft.com/office/officeart/2005/8/layout/chevron2"/>
    <dgm:cxn modelId="{51A2AB33-A970-42BB-8AE3-4AD850D3EBA7}" type="presParOf" srcId="{F8787260-DBBF-4A56-A25C-6652B32B8177}" destId="{EDFFF766-4F46-46CF-892D-C5CEA55A221A}" srcOrd="3" destOrd="0" presId="urn:microsoft.com/office/officeart/2005/8/layout/chevron2"/>
    <dgm:cxn modelId="{B04B03AE-5375-4D8D-98D8-CEC35690BADA}" type="presParOf" srcId="{F8787260-DBBF-4A56-A25C-6652B32B8177}" destId="{86E5B4E0-F125-4FCD-ADFE-F5D99C7C8C6D}" srcOrd="4" destOrd="0" presId="urn:microsoft.com/office/officeart/2005/8/layout/chevron2"/>
    <dgm:cxn modelId="{C94BED90-B5F4-4457-8E3E-3DAD1F03D038}" type="presParOf" srcId="{86E5B4E0-F125-4FCD-ADFE-F5D99C7C8C6D}" destId="{439F77FE-D8FA-4999-8321-9DFD7DCD5F94}" srcOrd="0" destOrd="0" presId="urn:microsoft.com/office/officeart/2005/8/layout/chevron2"/>
    <dgm:cxn modelId="{3F763571-22BE-4A98-A44B-9AF8B341FF74}" type="presParOf" srcId="{86E5B4E0-F125-4FCD-ADFE-F5D99C7C8C6D}" destId="{C87CD3F5-A154-4508-BC9A-C120C62073C7}" srcOrd="1" destOrd="0" presId="urn:microsoft.com/office/officeart/2005/8/layout/chevron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A77012-C935-4234-BE58-84046E93F2FC}">
      <dsp:nvSpPr>
        <dsp:cNvPr id="0" name=""/>
        <dsp:cNvSpPr/>
      </dsp:nvSpPr>
      <dsp:spPr>
        <a:xfrm>
          <a:off x="0" y="508"/>
          <a:ext cx="10425560" cy="0"/>
        </a:xfrm>
        <a:prstGeom prst="line">
          <a:avLst/>
        </a:prstGeom>
        <a:solidFill>
          <a:schemeClr val="accent5">
            <a:hueOff val="0"/>
            <a:satOff val="0"/>
            <a:lumOff val="0"/>
            <a:alphaOff val="0"/>
          </a:schemeClr>
        </a:solidFill>
        <a:ln w="34925" cap="flat" cmpd="sng" algn="in">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415C05B-2173-45CA-9916-04D1ED31335A}">
      <dsp:nvSpPr>
        <dsp:cNvPr id="0" name=""/>
        <dsp:cNvSpPr/>
      </dsp:nvSpPr>
      <dsp:spPr>
        <a:xfrm>
          <a:off x="0" y="508"/>
          <a:ext cx="10425560" cy="83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AU" sz="2400" b="1" i="1" kern="1200" dirty="0"/>
            <a:t>A university and government research collaboration to explore and compare four elements of car parking in three cities (Brisbane, Sydney and Melbourne)</a:t>
          </a:r>
          <a:endParaRPr lang="en-US" sz="2400" b="1" i="1" kern="1200" dirty="0"/>
        </a:p>
      </dsp:txBody>
      <dsp:txXfrm>
        <a:off x="0" y="508"/>
        <a:ext cx="10425560" cy="832916"/>
      </dsp:txXfrm>
    </dsp:sp>
    <dsp:sp modelId="{9B4F62C3-1D96-4FD9-B5D4-C7E5F256CD51}">
      <dsp:nvSpPr>
        <dsp:cNvPr id="0" name=""/>
        <dsp:cNvSpPr/>
      </dsp:nvSpPr>
      <dsp:spPr>
        <a:xfrm>
          <a:off x="0" y="833425"/>
          <a:ext cx="10425560" cy="0"/>
        </a:xfrm>
        <a:prstGeom prst="line">
          <a:avLst/>
        </a:prstGeom>
        <a:solidFill>
          <a:schemeClr val="accent5">
            <a:hueOff val="2208089"/>
            <a:satOff val="7189"/>
            <a:lumOff val="2500"/>
            <a:alphaOff val="0"/>
          </a:schemeClr>
        </a:solidFill>
        <a:ln w="34925" cap="flat" cmpd="sng" algn="in">
          <a:solidFill>
            <a:schemeClr val="accent5">
              <a:hueOff val="2208089"/>
              <a:satOff val="7189"/>
              <a:lumOff val="250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EC8B77-BA37-4436-A74E-5250168D8645}">
      <dsp:nvSpPr>
        <dsp:cNvPr id="0" name=""/>
        <dsp:cNvSpPr/>
      </dsp:nvSpPr>
      <dsp:spPr>
        <a:xfrm>
          <a:off x="0" y="833425"/>
          <a:ext cx="10425560" cy="83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dirty="0"/>
            <a:t>1. H</a:t>
          </a:r>
          <a:r>
            <a:rPr lang="en-US" sz="2400" b="0" i="0" kern="1200" baseline="0" dirty="0"/>
            <a:t>ow planning initiatives, emerging mobility technologies, and travel behaviors influence the supply, demand, and location of parking.</a:t>
          </a:r>
          <a:endParaRPr lang="en-US" sz="2400" kern="1200" dirty="0"/>
        </a:p>
      </dsp:txBody>
      <dsp:txXfrm>
        <a:off x="0" y="833425"/>
        <a:ext cx="10425560" cy="832916"/>
      </dsp:txXfrm>
    </dsp:sp>
    <dsp:sp modelId="{15D359C3-AB02-4893-B8CA-309FBF105151}">
      <dsp:nvSpPr>
        <dsp:cNvPr id="0" name=""/>
        <dsp:cNvSpPr/>
      </dsp:nvSpPr>
      <dsp:spPr>
        <a:xfrm>
          <a:off x="0" y="1666341"/>
          <a:ext cx="10425560" cy="0"/>
        </a:xfrm>
        <a:prstGeom prst="line">
          <a:avLst/>
        </a:prstGeom>
        <a:solidFill>
          <a:schemeClr val="accent5">
            <a:hueOff val="4416178"/>
            <a:satOff val="14379"/>
            <a:lumOff val="5000"/>
            <a:alphaOff val="0"/>
          </a:schemeClr>
        </a:solidFill>
        <a:ln w="34925" cap="flat" cmpd="sng" algn="in">
          <a:solidFill>
            <a:schemeClr val="accent5">
              <a:hueOff val="4416178"/>
              <a:satOff val="14379"/>
              <a:lumOff val="500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B3A5B84-9709-42CF-A18A-1CE1180C64BA}">
      <dsp:nvSpPr>
        <dsp:cNvPr id="0" name=""/>
        <dsp:cNvSpPr/>
      </dsp:nvSpPr>
      <dsp:spPr>
        <a:xfrm>
          <a:off x="0" y="1666341"/>
          <a:ext cx="10425560" cy="83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0" i="0" kern="1200" baseline="0" dirty="0"/>
            <a:t>2. How parking policy and availability influence transport preferences and travel behaviours.</a:t>
          </a:r>
          <a:endParaRPr lang="en-US" sz="2400" kern="1200" dirty="0"/>
        </a:p>
      </dsp:txBody>
      <dsp:txXfrm>
        <a:off x="0" y="1666341"/>
        <a:ext cx="10425560" cy="832916"/>
      </dsp:txXfrm>
    </dsp:sp>
    <dsp:sp modelId="{1931E89F-D6F3-41C2-84D2-4435DC602DBF}">
      <dsp:nvSpPr>
        <dsp:cNvPr id="0" name=""/>
        <dsp:cNvSpPr/>
      </dsp:nvSpPr>
      <dsp:spPr>
        <a:xfrm>
          <a:off x="0" y="2499258"/>
          <a:ext cx="10425560" cy="0"/>
        </a:xfrm>
        <a:prstGeom prst="line">
          <a:avLst/>
        </a:prstGeom>
        <a:solidFill>
          <a:schemeClr val="accent5">
            <a:hueOff val="6624266"/>
            <a:satOff val="21568"/>
            <a:lumOff val="7500"/>
            <a:alphaOff val="0"/>
          </a:schemeClr>
        </a:solidFill>
        <a:ln w="34925" cap="flat" cmpd="sng" algn="in">
          <a:solidFill>
            <a:schemeClr val="accent5">
              <a:hueOff val="6624266"/>
              <a:satOff val="21568"/>
              <a:lumOff val="750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9D2462-BFD5-423D-8F42-22E7C6EB649A}">
      <dsp:nvSpPr>
        <dsp:cNvPr id="0" name=""/>
        <dsp:cNvSpPr/>
      </dsp:nvSpPr>
      <dsp:spPr>
        <a:xfrm>
          <a:off x="0" y="2499258"/>
          <a:ext cx="10425560" cy="83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0" i="0" kern="1200" baseline="0" dirty="0"/>
            <a:t>3. Land use and transport planning guidelines that minimize and repurpose the high value public space that is reserved for storing immobile private vehicles.</a:t>
          </a:r>
          <a:endParaRPr lang="en-US" sz="2400" kern="1200" dirty="0"/>
        </a:p>
      </dsp:txBody>
      <dsp:txXfrm>
        <a:off x="0" y="2499258"/>
        <a:ext cx="10425560" cy="832916"/>
      </dsp:txXfrm>
    </dsp:sp>
    <dsp:sp modelId="{99D9FFFE-B47D-46A1-B8AB-F8C7231F6D88}">
      <dsp:nvSpPr>
        <dsp:cNvPr id="0" name=""/>
        <dsp:cNvSpPr/>
      </dsp:nvSpPr>
      <dsp:spPr>
        <a:xfrm>
          <a:off x="0" y="3332174"/>
          <a:ext cx="10425560" cy="0"/>
        </a:xfrm>
        <a:prstGeom prst="line">
          <a:avLst/>
        </a:prstGeom>
        <a:solidFill>
          <a:schemeClr val="accent5">
            <a:hueOff val="8832355"/>
            <a:satOff val="28758"/>
            <a:lumOff val="10000"/>
            <a:alphaOff val="0"/>
          </a:schemeClr>
        </a:solidFill>
        <a:ln w="34925" cap="flat" cmpd="sng" algn="in">
          <a:solidFill>
            <a:schemeClr val="accent5">
              <a:hueOff val="8832355"/>
              <a:satOff val="28758"/>
              <a:lumOff val="1000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CB492EA-81E6-461F-BF77-31A8FC3F8F03}">
      <dsp:nvSpPr>
        <dsp:cNvPr id="0" name=""/>
        <dsp:cNvSpPr/>
      </dsp:nvSpPr>
      <dsp:spPr>
        <a:xfrm>
          <a:off x="0" y="3332174"/>
          <a:ext cx="10425560" cy="8329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b="0" i="0" kern="1200" baseline="0" dirty="0"/>
            <a:t>4. Scenarios that take current mobility trends into account.</a:t>
          </a:r>
          <a:endParaRPr lang="en-US" sz="2400" kern="1200" dirty="0"/>
        </a:p>
      </dsp:txBody>
      <dsp:txXfrm>
        <a:off x="0" y="3332174"/>
        <a:ext cx="10425560" cy="8329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8D662F-23BE-400C-9978-A775208ECE90}">
      <dsp:nvSpPr>
        <dsp:cNvPr id="0" name=""/>
        <dsp:cNvSpPr/>
      </dsp:nvSpPr>
      <dsp:spPr>
        <a:xfrm>
          <a:off x="3931454" y="1002830"/>
          <a:ext cx="2278332" cy="2278332"/>
        </a:xfrm>
        <a:prstGeom prst="ellipse">
          <a:avLst/>
        </a:prstGeom>
        <a:solidFill>
          <a:srgbClr val="512C7B"/>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AU" sz="2000" kern="1200" baseline="0" dirty="0"/>
            <a:t>Primary Research</a:t>
          </a:r>
        </a:p>
        <a:p>
          <a:pPr marL="0" lvl="0" indent="0" algn="ctr" defTabSz="889000">
            <a:lnSpc>
              <a:spcPct val="90000"/>
            </a:lnSpc>
            <a:spcBef>
              <a:spcPct val="0"/>
            </a:spcBef>
            <a:spcAft>
              <a:spcPct val="35000"/>
            </a:spcAft>
            <a:buNone/>
          </a:pPr>
          <a:r>
            <a:rPr lang="en-AU" sz="1600" kern="1200" baseline="0" dirty="0"/>
            <a:t>i.e., public forum, visitor and on-street parking surveys</a:t>
          </a:r>
          <a:endParaRPr lang="en-AU" sz="1600" kern="1200" dirty="0"/>
        </a:p>
      </dsp:txBody>
      <dsp:txXfrm>
        <a:off x="4265108" y="1336484"/>
        <a:ext cx="1611024" cy="1611024"/>
      </dsp:txXfrm>
    </dsp:sp>
    <dsp:sp modelId="{FCD99B86-9670-4FFA-A4B3-3370509A15E0}">
      <dsp:nvSpPr>
        <dsp:cNvPr id="0" name=""/>
        <dsp:cNvSpPr/>
      </dsp:nvSpPr>
      <dsp:spPr>
        <a:xfrm>
          <a:off x="2465051" y="1410971"/>
          <a:ext cx="1321432" cy="1321432"/>
        </a:xfrm>
        <a:prstGeom prst="mathPlus">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AU" sz="2100" kern="1200"/>
        </a:p>
      </dsp:txBody>
      <dsp:txXfrm>
        <a:off x="2640207" y="1916287"/>
        <a:ext cx="971120" cy="310800"/>
      </dsp:txXfrm>
    </dsp:sp>
    <dsp:sp modelId="{1F985E1F-DECE-4F5A-A467-57CDE634FF0B}">
      <dsp:nvSpPr>
        <dsp:cNvPr id="0" name=""/>
        <dsp:cNvSpPr/>
      </dsp:nvSpPr>
      <dsp:spPr>
        <a:xfrm>
          <a:off x="54416" y="859979"/>
          <a:ext cx="2278332" cy="2278332"/>
        </a:xfrm>
        <a:prstGeom prst="ellipse">
          <a:avLst/>
        </a:prstGeom>
        <a:solidFill>
          <a:srgbClr val="512C7B"/>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AU" sz="1800" kern="1200" baseline="0" dirty="0"/>
            <a:t>Urban Mobility Review</a:t>
          </a:r>
        </a:p>
        <a:p>
          <a:pPr marL="0" lvl="0" indent="0" algn="ctr" defTabSz="800100">
            <a:lnSpc>
              <a:spcPct val="90000"/>
            </a:lnSpc>
            <a:spcBef>
              <a:spcPct val="0"/>
            </a:spcBef>
            <a:spcAft>
              <a:spcPct val="35000"/>
            </a:spcAft>
            <a:buNone/>
          </a:pPr>
          <a:r>
            <a:rPr lang="en-AU" sz="1600" kern="1200" baseline="0" dirty="0"/>
            <a:t> i.e., review of the research and grey literature</a:t>
          </a:r>
        </a:p>
      </dsp:txBody>
      <dsp:txXfrm>
        <a:off x="388070" y="1193633"/>
        <a:ext cx="1611024" cy="1611024"/>
      </dsp:txXfrm>
    </dsp:sp>
    <dsp:sp modelId="{0FAD378B-5902-4939-B59E-C4EC7D819DCA}">
      <dsp:nvSpPr>
        <dsp:cNvPr id="0" name=""/>
        <dsp:cNvSpPr/>
      </dsp:nvSpPr>
      <dsp:spPr>
        <a:xfrm>
          <a:off x="6434818" y="1410971"/>
          <a:ext cx="1321432" cy="1321432"/>
        </a:xfrm>
        <a:prstGeom prst="mathEqual">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AU" sz="2100" kern="1200"/>
        </a:p>
      </dsp:txBody>
      <dsp:txXfrm>
        <a:off x="6609974" y="1683186"/>
        <a:ext cx="971120" cy="777002"/>
      </dsp:txXfrm>
    </dsp:sp>
    <dsp:sp modelId="{9B546455-0365-4CF9-9FDC-C3E41CE78160}">
      <dsp:nvSpPr>
        <dsp:cNvPr id="0" name=""/>
        <dsp:cNvSpPr/>
      </dsp:nvSpPr>
      <dsp:spPr>
        <a:xfrm>
          <a:off x="7941251" y="932521"/>
          <a:ext cx="2278332" cy="2278332"/>
        </a:xfrm>
        <a:prstGeom prst="ellipse">
          <a:avLst/>
        </a:prstGeom>
        <a:solidFill>
          <a:schemeClr val="accent3">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AU" sz="2600" kern="1200" baseline="0" dirty="0"/>
            <a:t>Road Sharing Options for West End</a:t>
          </a:r>
          <a:endParaRPr lang="en-AU" sz="2600" kern="1200" dirty="0"/>
        </a:p>
      </dsp:txBody>
      <dsp:txXfrm>
        <a:off x="8274905" y="1266175"/>
        <a:ext cx="1611024" cy="16110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8D662F-23BE-400C-9978-A775208ECE90}">
      <dsp:nvSpPr>
        <dsp:cNvPr id="0" name=""/>
        <dsp:cNvSpPr/>
      </dsp:nvSpPr>
      <dsp:spPr>
        <a:xfrm>
          <a:off x="3931454" y="1002830"/>
          <a:ext cx="2278332" cy="2278332"/>
        </a:xfrm>
        <a:prstGeom prst="ellipse">
          <a:avLst/>
        </a:prstGeom>
        <a:solidFill>
          <a:srgbClr val="512C7B"/>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AU" sz="2000" kern="1200" baseline="0" dirty="0"/>
            <a:t>Primary Research</a:t>
          </a:r>
        </a:p>
        <a:p>
          <a:pPr marL="0" lvl="0" indent="0" algn="ctr" defTabSz="889000">
            <a:lnSpc>
              <a:spcPct val="90000"/>
            </a:lnSpc>
            <a:spcBef>
              <a:spcPct val="0"/>
            </a:spcBef>
            <a:spcAft>
              <a:spcPct val="35000"/>
            </a:spcAft>
            <a:buNone/>
          </a:pPr>
          <a:r>
            <a:rPr lang="en-AU" sz="1600" kern="1200" baseline="0" dirty="0"/>
            <a:t>i.e., public forum, visitor and on-street parking surveys</a:t>
          </a:r>
          <a:endParaRPr lang="en-AU" sz="1600" kern="1200" dirty="0"/>
        </a:p>
      </dsp:txBody>
      <dsp:txXfrm>
        <a:off x="4265108" y="1336484"/>
        <a:ext cx="1611024" cy="1611024"/>
      </dsp:txXfrm>
    </dsp:sp>
    <dsp:sp modelId="{FCD99B86-9670-4FFA-A4B3-3370509A15E0}">
      <dsp:nvSpPr>
        <dsp:cNvPr id="0" name=""/>
        <dsp:cNvSpPr/>
      </dsp:nvSpPr>
      <dsp:spPr>
        <a:xfrm>
          <a:off x="2465051" y="1410971"/>
          <a:ext cx="1321432" cy="1321432"/>
        </a:xfrm>
        <a:prstGeom prst="mathPlus">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AU" sz="2100" kern="1200"/>
        </a:p>
      </dsp:txBody>
      <dsp:txXfrm>
        <a:off x="2640207" y="1916287"/>
        <a:ext cx="971120" cy="310800"/>
      </dsp:txXfrm>
    </dsp:sp>
    <dsp:sp modelId="{1F985E1F-DECE-4F5A-A467-57CDE634FF0B}">
      <dsp:nvSpPr>
        <dsp:cNvPr id="0" name=""/>
        <dsp:cNvSpPr/>
      </dsp:nvSpPr>
      <dsp:spPr>
        <a:xfrm>
          <a:off x="54416" y="859979"/>
          <a:ext cx="2278332" cy="2278332"/>
        </a:xfrm>
        <a:prstGeom prst="ellipse">
          <a:avLst/>
        </a:prstGeom>
        <a:solidFill>
          <a:srgbClr val="512C7B"/>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AU" sz="1800" kern="1200" baseline="0" dirty="0"/>
            <a:t>Urban Mobility Review</a:t>
          </a:r>
        </a:p>
        <a:p>
          <a:pPr marL="0" lvl="0" indent="0" algn="ctr" defTabSz="800100">
            <a:lnSpc>
              <a:spcPct val="90000"/>
            </a:lnSpc>
            <a:spcBef>
              <a:spcPct val="0"/>
            </a:spcBef>
            <a:spcAft>
              <a:spcPct val="35000"/>
            </a:spcAft>
            <a:buNone/>
          </a:pPr>
          <a:r>
            <a:rPr lang="en-AU" sz="1600" kern="1200" baseline="0" dirty="0"/>
            <a:t> i.e., review of the research and grey literature</a:t>
          </a:r>
        </a:p>
      </dsp:txBody>
      <dsp:txXfrm>
        <a:off x="388070" y="1193633"/>
        <a:ext cx="1611024" cy="1611024"/>
      </dsp:txXfrm>
    </dsp:sp>
    <dsp:sp modelId="{0FAD378B-5902-4939-B59E-C4EC7D819DCA}">
      <dsp:nvSpPr>
        <dsp:cNvPr id="0" name=""/>
        <dsp:cNvSpPr/>
      </dsp:nvSpPr>
      <dsp:spPr>
        <a:xfrm>
          <a:off x="6434818" y="1410971"/>
          <a:ext cx="1321432" cy="1321432"/>
        </a:xfrm>
        <a:prstGeom prst="mathEqual">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endParaRPr lang="en-AU" sz="2100" kern="1200"/>
        </a:p>
      </dsp:txBody>
      <dsp:txXfrm>
        <a:off x="6609974" y="1683186"/>
        <a:ext cx="971120" cy="777002"/>
      </dsp:txXfrm>
    </dsp:sp>
    <dsp:sp modelId="{9B546455-0365-4CF9-9FDC-C3E41CE78160}">
      <dsp:nvSpPr>
        <dsp:cNvPr id="0" name=""/>
        <dsp:cNvSpPr/>
      </dsp:nvSpPr>
      <dsp:spPr>
        <a:xfrm>
          <a:off x="7941251" y="932521"/>
          <a:ext cx="2278332" cy="2278332"/>
        </a:xfrm>
        <a:prstGeom prst="ellipse">
          <a:avLst/>
        </a:prstGeom>
        <a:solidFill>
          <a:schemeClr val="accent3">
            <a:hueOff val="0"/>
            <a:satOff val="0"/>
            <a:lumOff val="0"/>
            <a:alphaOff val="0"/>
          </a:schemeClr>
        </a:solidFill>
        <a:ln w="34925"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r>
            <a:rPr lang="en-AU" sz="2600" kern="1200" baseline="0" dirty="0"/>
            <a:t>Road Sharing Options for West End</a:t>
          </a:r>
          <a:endParaRPr lang="en-AU" sz="2600" kern="1200" dirty="0"/>
        </a:p>
      </dsp:txBody>
      <dsp:txXfrm>
        <a:off x="8274905" y="1266175"/>
        <a:ext cx="1611024" cy="161102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FAAF11-E804-4FE8-8608-F3FD738F73C1}">
      <dsp:nvSpPr>
        <dsp:cNvPr id="0" name=""/>
        <dsp:cNvSpPr/>
      </dsp:nvSpPr>
      <dsp:spPr>
        <a:xfrm rot="5400000">
          <a:off x="-251096" y="252982"/>
          <a:ext cx="1673979"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Active</a:t>
          </a:r>
        </a:p>
      </dsp:txBody>
      <dsp:txXfrm rot="-5400000">
        <a:off x="2" y="587778"/>
        <a:ext cx="1171785" cy="502194"/>
      </dsp:txXfrm>
    </dsp:sp>
    <dsp:sp modelId="{6BFC74D1-58A5-4167-9074-11A035035677}">
      <dsp:nvSpPr>
        <dsp:cNvPr id="0" name=""/>
        <dsp:cNvSpPr/>
      </dsp:nvSpPr>
      <dsp:spPr>
        <a:xfrm rot="5400000">
          <a:off x="2437191" y="-1263520"/>
          <a:ext cx="1088086" cy="3618899"/>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Before 9am and 3pm peaks</a:t>
          </a:r>
        </a:p>
        <a:p>
          <a:pPr marL="114300" lvl="1" indent="-114300" algn="l" defTabSz="577850">
            <a:lnSpc>
              <a:spcPct val="90000"/>
            </a:lnSpc>
            <a:spcBef>
              <a:spcPct val="0"/>
            </a:spcBef>
            <a:spcAft>
              <a:spcPct val="15000"/>
            </a:spcAft>
            <a:buChar char="•"/>
          </a:pPr>
          <a:r>
            <a:rPr lang="en-AU" sz="1300" kern="1200" dirty="0"/>
            <a:t>Main purpose is shopping</a:t>
          </a:r>
        </a:p>
        <a:p>
          <a:pPr marL="114300" lvl="1" indent="-114300" algn="l" defTabSz="577850">
            <a:lnSpc>
              <a:spcPct val="90000"/>
            </a:lnSpc>
            <a:spcBef>
              <a:spcPct val="0"/>
            </a:spcBef>
            <a:spcAft>
              <a:spcPct val="15000"/>
            </a:spcAft>
            <a:buChar char="•"/>
          </a:pPr>
          <a:r>
            <a:rPr lang="en-AU" sz="1300" kern="1200" dirty="0"/>
            <a:t>Average spend is $24</a:t>
          </a:r>
        </a:p>
        <a:p>
          <a:pPr marL="114300" lvl="1" indent="-114300" algn="l" defTabSz="577850">
            <a:lnSpc>
              <a:spcPct val="90000"/>
            </a:lnSpc>
            <a:spcBef>
              <a:spcPct val="0"/>
            </a:spcBef>
            <a:spcAft>
              <a:spcPct val="15000"/>
            </a:spcAft>
            <a:buChar char="•"/>
          </a:pPr>
          <a:r>
            <a:rPr lang="en-AU" sz="1300" kern="1200" dirty="0"/>
            <a:t>Visit lasts for 1.5hrs</a:t>
          </a:r>
        </a:p>
        <a:p>
          <a:pPr marL="114300" lvl="1" indent="-114300" algn="l" defTabSz="577850">
            <a:lnSpc>
              <a:spcPct val="90000"/>
            </a:lnSpc>
            <a:spcBef>
              <a:spcPct val="0"/>
            </a:spcBef>
            <a:spcAft>
              <a:spcPct val="15000"/>
            </a:spcAft>
            <a:buChar char="•"/>
          </a:pPr>
          <a:r>
            <a:rPr lang="en-AU" sz="1300" kern="1200" dirty="0"/>
            <a:t>Distance travelled is 1.4kms (average)</a:t>
          </a:r>
        </a:p>
      </dsp:txBody>
      <dsp:txXfrm rot="-5400000">
        <a:off x="1171785" y="55002"/>
        <a:ext cx="3565783" cy="981854"/>
      </dsp:txXfrm>
    </dsp:sp>
    <dsp:sp modelId="{55FFB3E5-046B-496F-B1F7-9D8697DEBBD0}">
      <dsp:nvSpPr>
        <dsp:cNvPr id="0" name=""/>
        <dsp:cNvSpPr/>
      </dsp:nvSpPr>
      <dsp:spPr>
        <a:xfrm rot="5400000">
          <a:off x="-251096" y="1733667"/>
          <a:ext cx="1673979"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Public</a:t>
          </a:r>
        </a:p>
      </dsp:txBody>
      <dsp:txXfrm rot="-5400000">
        <a:off x="2" y="2068463"/>
        <a:ext cx="1171785" cy="502194"/>
      </dsp:txXfrm>
    </dsp:sp>
    <dsp:sp modelId="{FE1E6AD8-213B-406E-BF31-271415CF8AB4}">
      <dsp:nvSpPr>
        <dsp:cNvPr id="0" name=""/>
        <dsp:cNvSpPr/>
      </dsp:nvSpPr>
      <dsp:spPr>
        <a:xfrm rot="5400000">
          <a:off x="2437191" y="217163"/>
          <a:ext cx="1088086" cy="3618899"/>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After 3pm peak</a:t>
          </a:r>
        </a:p>
        <a:p>
          <a:pPr marL="114300" lvl="1" indent="-114300" algn="l" defTabSz="577850">
            <a:lnSpc>
              <a:spcPct val="90000"/>
            </a:lnSpc>
            <a:spcBef>
              <a:spcPct val="0"/>
            </a:spcBef>
            <a:spcAft>
              <a:spcPct val="15000"/>
            </a:spcAft>
            <a:buChar char="•"/>
          </a:pPr>
          <a:r>
            <a:rPr lang="en-AU" sz="1300" kern="1200" dirty="0"/>
            <a:t>Main purpose is shopping</a:t>
          </a:r>
        </a:p>
        <a:p>
          <a:pPr marL="114300" lvl="1" indent="-114300" algn="l" defTabSz="577850">
            <a:lnSpc>
              <a:spcPct val="90000"/>
            </a:lnSpc>
            <a:spcBef>
              <a:spcPct val="0"/>
            </a:spcBef>
            <a:spcAft>
              <a:spcPct val="15000"/>
            </a:spcAft>
            <a:buChar char="•"/>
          </a:pPr>
          <a:r>
            <a:rPr lang="en-AU" sz="1300" kern="1200" dirty="0"/>
            <a:t>Average spend is $24</a:t>
          </a:r>
        </a:p>
        <a:p>
          <a:pPr marL="114300" lvl="1" indent="-114300" algn="l" defTabSz="577850">
            <a:lnSpc>
              <a:spcPct val="90000"/>
            </a:lnSpc>
            <a:spcBef>
              <a:spcPct val="0"/>
            </a:spcBef>
            <a:spcAft>
              <a:spcPct val="15000"/>
            </a:spcAft>
            <a:buChar char="•"/>
          </a:pPr>
          <a:r>
            <a:rPr lang="en-AU" sz="1300" kern="1200" dirty="0"/>
            <a:t>Visit lasts for 3hrs</a:t>
          </a:r>
        </a:p>
        <a:p>
          <a:pPr marL="114300" lvl="1" indent="-114300" algn="l" defTabSz="577850">
            <a:lnSpc>
              <a:spcPct val="90000"/>
            </a:lnSpc>
            <a:spcBef>
              <a:spcPct val="0"/>
            </a:spcBef>
            <a:spcAft>
              <a:spcPct val="15000"/>
            </a:spcAft>
            <a:buChar char="•"/>
          </a:pPr>
          <a:r>
            <a:rPr lang="en-AU" sz="1300" kern="1200" dirty="0"/>
            <a:t>Distance travelled is 5.5kms (average)</a:t>
          </a:r>
        </a:p>
      </dsp:txBody>
      <dsp:txXfrm rot="-5400000">
        <a:off x="1171785" y="1535685"/>
        <a:ext cx="3565783" cy="981854"/>
      </dsp:txXfrm>
    </dsp:sp>
    <dsp:sp modelId="{ACF5265B-F47E-4E6D-BABE-AF52ACE2D343}">
      <dsp:nvSpPr>
        <dsp:cNvPr id="0" name=""/>
        <dsp:cNvSpPr/>
      </dsp:nvSpPr>
      <dsp:spPr>
        <a:xfrm rot="5400000">
          <a:off x="-251096" y="3214351"/>
          <a:ext cx="1673979"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Drive</a:t>
          </a:r>
        </a:p>
      </dsp:txBody>
      <dsp:txXfrm rot="-5400000">
        <a:off x="2" y="3549147"/>
        <a:ext cx="1171785" cy="502194"/>
      </dsp:txXfrm>
    </dsp:sp>
    <dsp:sp modelId="{B0FD1733-8CEC-4115-9555-BD1A7395484D}">
      <dsp:nvSpPr>
        <dsp:cNvPr id="0" name=""/>
        <dsp:cNvSpPr/>
      </dsp:nvSpPr>
      <dsp:spPr>
        <a:xfrm rot="5400000">
          <a:off x="2437191" y="1697848"/>
          <a:ext cx="1088086" cy="3618899"/>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Before 3pm and after 7pm peaks</a:t>
          </a:r>
        </a:p>
        <a:p>
          <a:pPr marL="114300" lvl="1" indent="-114300" algn="l" defTabSz="577850">
            <a:lnSpc>
              <a:spcPct val="90000"/>
            </a:lnSpc>
            <a:spcBef>
              <a:spcPct val="0"/>
            </a:spcBef>
            <a:spcAft>
              <a:spcPct val="15000"/>
            </a:spcAft>
            <a:buChar char="•"/>
          </a:pPr>
          <a:r>
            <a:rPr lang="en-AU" sz="1300" kern="1200" dirty="0"/>
            <a:t>Main purpose is dining</a:t>
          </a:r>
        </a:p>
        <a:p>
          <a:pPr marL="114300" lvl="1" indent="-114300" algn="l" defTabSz="577850">
            <a:lnSpc>
              <a:spcPct val="90000"/>
            </a:lnSpc>
            <a:spcBef>
              <a:spcPct val="0"/>
            </a:spcBef>
            <a:spcAft>
              <a:spcPct val="15000"/>
            </a:spcAft>
            <a:buChar char="•"/>
          </a:pPr>
          <a:r>
            <a:rPr lang="en-AU" sz="1300" kern="1200" dirty="0"/>
            <a:t>Average spend is $23</a:t>
          </a:r>
        </a:p>
        <a:p>
          <a:pPr marL="114300" lvl="1" indent="-114300" algn="l" defTabSz="577850">
            <a:lnSpc>
              <a:spcPct val="90000"/>
            </a:lnSpc>
            <a:spcBef>
              <a:spcPct val="0"/>
            </a:spcBef>
            <a:spcAft>
              <a:spcPct val="15000"/>
            </a:spcAft>
            <a:buChar char="•"/>
          </a:pPr>
          <a:r>
            <a:rPr lang="en-AU" sz="1300" kern="1200" dirty="0"/>
            <a:t>Visit lasts for 2hrs</a:t>
          </a:r>
        </a:p>
        <a:p>
          <a:pPr marL="114300" lvl="1" indent="-114300" algn="l" defTabSz="577850">
            <a:lnSpc>
              <a:spcPct val="90000"/>
            </a:lnSpc>
            <a:spcBef>
              <a:spcPct val="0"/>
            </a:spcBef>
            <a:spcAft>
              <a:spcPct val="15000"/>
            </a:spcAft>
            <a:buChar char="•"/>
          </a:pPr>
          <a:r>
            <a:rPr lang="en-AU" sz="1300" kern="1200" dirty="0"/>
            <a:t>Distance travelled is 8kms (average)</a:t>
          </a:r>
        </a:p>
      </dsp:txBody>
      <dsp:txXfrm rot="-5400000">
        <a:off x="1171785" y="3016370"/>
        <a:ext cx="3565783" cy="98185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F31EF1-CC54-41EC-91DB-8BC10C3B5285}">
      <dsp:nvSpPr>
        <dsp:cNvPr id="0" name=""/>
        <dsp:cNvSpPr/>
      </dsp:nvSpPr>
      <dsp:spPr>
        <a:xfrm rot="5400000">
          <a:off x="-251096" y="252982"/>
          <a:ext cx="1673978"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active</a:t>
          </a:r>
        </a:p>
      </dsp:txBody>
      <dsp:txXfrm rot="-5400000">
        <a:off x="1" y="587779"/>
        <a:ext cx="1171785" cy="502193"/>
      </dsp:txXfrm>
    </dsp:sp>
    <dsp:sp modelId="{47C3D739-CBD6-449C-971A-700D49192724}">
      <dsp:nvSpPr>
        <dsp:cNvPr id="0" name=""/>
        <dsp:cNvSpPr/>
      </dsp:nvSpPr>
      <dsp:spPr>
        <a:xfrm rot="5400000">
          <a:off x="2437192" y="-1265407"/>
          <a:ext cx="1088086" cy="3618900"/>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Relatively uniform throughout the day </a:t>
          </a:r>
        </a:p>
        <a:p>
          <a:pPr marL="114300" lvl="1" indent="-114300" algn="l" defTabSz="577850">
            <a:lnSpc>
              <a:spcPct val="90000"/>
            </a:lnSpc>
            <a:spcBef>
              <a:spcPct val="0"/>
            </a:spcBef>
            <a:spcAft>
              <a:spcPct val="15000"/>
            </a:spcAft>
            <a:buChar char="•"/>
          </a:pPr>
          <a:r>
            <a:rPr lang="en-AU" sz="1300" kern="1200" dirty="0"/>
            <a:t>Main purpose is dining</a:t>
          </a:r>
        </a:p>
        <a:p>
          <a:pPr marL="114300" lvl="1" indent="-114300" algn="l" defTabSz="577850">
            <a:lnSpc>
              <a:spcPct val="90000"/>
            </a:lnSpc>
            <a:spcBef>
              <a:spcPct val="0"/>
            </a:spcBef>
            <a:spcAft>
              <a:spcPct val="15000"/>
            </a:spcAft>
            <a:buChar char="•"/>
          </a:pPr>
          <a:r>
            <a:rPr lang="en-AU" sz="1300" kern="1200" dirty="0"/>
            <a:t>Average spend is $40</a:t>
          </a:r>
        </a:p>
        <a:p>
          <a:pPr marL="114300" lvl="1" indent="-114300" algn="l" defTabSz="577850">
            <a:lnSpc>
              <a:spcPct val="90000"/>
            </a:lnSpc>
            <a:spcBef>
              <a:spcPct val="0"/>
            </a:spcBef>
            <a:spcAft>
              <a:spcPct val="15000"/>
            </a:spcAft>
            <a:buChar char="•"/>
          </a:pPr>
          <a:r>
            <a:rPr lang="en-AU" sz="1300" kern="1200" dirty="0"/>
            <a:t>Visit lasts for approx. 2hrs</a:t>
          </a:r>
        </a:p>
        <a:p>
          <a:pPr marL="114300" lvl="1" indent="-114300" algn="l" defTabSz="577850">
            <a:lnSpc>
              <a:spcPct val="90000"/>
            </a:lnSpc>
            <a:spcBef>
              <a:spcPct val="0"/>
            </a:spcBef>
            <a:spcAft>
              <a:spcPct val="15000"/>
            </a:spcAft>
            <a:buChar char="•"/>
          </a:pPr>
          <a:r>
            <a:rPr lang="en-AU" sz="1300" kern="1200" dirty="0"/>
            <a:t>Distance travelled is 0.9kms (average)</a:t>
          </a:r>
        </a:p>
      </dsp:txBody>
      <dsp:txXfrm rot="-5400000">
        <a:off x="1171785" y="53116"/>
        <a:ext cx="3565784" cy="981854"/>
      </dsp:txXfrm>
    </dsp:sp>
    <dsp:sp modelId="{BFD9A693-65B8-453B-A28D-14A1C2435595}">
      <dsp:nvSpPr>
        <dsp:cNvPr id="0" name=""/>
        <dsp:cNvSpPr/>
      </dsp:nvSpPr>
      <dsp:spPr>
        <a:xfrm rot="5400000">
          <a:off x="-251096" y="1733666"/>
          <a:ext cx="1673978"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Public</a:t>
          </a:r>
        </a:p>
      </dsp:txBody>
      <dsp:txXfrm rot="-5400000">
        <a:off x="1" y="2068463"/>
        <a:ext cx="1171785" cy="502193"/>
      </dsp:txXfrm>
    </dsp:sp>
    <dsp:sp modelId="{1833E8BC-B8EF-4C5D-BE82-F0A63D7F5325}">
      <dsp:nvSpPr>
        <dsp:cNvPr id="0" name=""/>
        <dsp:cNvSpPr/>
      </dsp:nvSpPr>
      <dsp:spPr>
        <a:xfrm rot="5400000">
          <a:off x="2437192" y="217162"/>
          <a:ext cx="1088086" cy="3618900"/>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3pm onwards peak </a:t>
          </a:r>
        </a:p>
        <a:p>
          <a:pPr marL="114300" lvl="1" indent="-114300" algn="l" defTabSz="577850">
            <a:lnSpc>
              <a:spcPct val="90000"/>
            </a:lnSpc>
            <a:spcBef>
              <a:spcPct val="0"/>
            </a:spcBef>
            <a:spcAft>
              <a:spcPct val="15000"/>
            </a:spcAft>
            <a:buChar char="•"/>
          </a:pPr>
          <a:r>
            <a:rPr lang="en-AU" sz="1300" kern="1200" dirty="0"/>
            <a:t>Main purpose is shopping</a:t>
          </a:r>
        </a:p>
        <a:p>
          <a:pPr marL="114300" lvl="1" indent="-114300" algn="l" defTabSz="577850">
            <a:lnSpc>
              <a:spcPct val="90000"/>
            </a:lnSpc>
            <a:spcBef>
              <a:spcPct val="0"/>
            </a:spcBef>
            <a:spcAft>
              <a:spcPct val="15000"/>
            </a:spcAft>
            <a:buChar char="•"/>
          </a:pPr>
          <a:r>
            <a:rPr lang="en-AU" sz="1300" kern="1200" dirty="0"/>
            <a:t>Average spend is $43</a:t>
          </a:r>
        </a:p>
        <a:p>
          <a:pPr marL="114300" lvl="1" indent="-114300" algn="l" defTabSz="577850">
            <a:lnSpc>
              <a:spcPct val="90000"/>
            </a:lnSpc>
            <a:spcBef>
              <a:spcPct val="0"/>
            </a:spcBef>
            <a:spcAft>
              <a:spcPct val="15000"/>
            </a:spcAft>
            <a:buChar char="•"/>
          </a:pPr>
          <a:r>
            <a:rPr lang="en-AU" sz="1300" kern="1200" dirty="0"/>
            <a:t>Visit lasts for approx. 2hrs</a:t>
          </a:r>
        </a:p>
        <a:p>
          <a:pPr marL="114300" lvl="1" indent="-114300" algn="l" defTabSz="577850">
            <a:lnSpc>
              <a:spcPct val="90000"/>
            </a:lnSpc>
            <a:spcBef>
              <a:spcPct val="0"/>
            </a:spcBef>
            <a:spcAft>
              <a:spcPct val="15000"/>
            </a:spcAft>
            <a:buChar char="•"/>
          </a:pPr>
          <a:r>
            <a:rPr lang="en-AU" sz="1300" kern="1200" dirty="0"/>
            <a:t>Distance travelled is 3.8kms (average)</a:t>
          </a:r>
        </a:p>
      </dsp:txBody>
      <dsp:txXfrm rot="-5400000">
        <a:off x="1171785" y="1535685"/>
        <a:ext cx="3565784" cy="981854"/>
      </dsp:txXfrm>
    </dsp:sp>
    <dsp:sp modelId="{439F77FE-D8FA-4999-8321-9DFD7DCD5F94}">
      <dsp:nvSpPr>
        <dsp:cNvPr id="0" name=""/>
        <dsp:cNvSpPr/>
      </dsp:nvSpPr>
      <dsp:spPr>
        <a:xfrm rot="5400000">
          <a:off x="-251096" y="3214351"/>
          <a:ext cx="1673978" cy="1171785"/>
        </a:xfrm>
        <a:prstGeom prst="chevron">
          <a:avLst/>
        </a:prstGeom>
        <a:solidFill>
          <a:schemeClr val="accent1">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1511300">
            <a:lnSpc>
              <a:spcPct val="90000"/>
            </a:lnSpc>
            <a:spcBef>
              <a:spcPct val="0"/>
            </a:spcBef>
            <a:spcAft>
              <a:spcPct val="35000"/>
            </a:spcAft>
            <a:buNone/>
          </a:pPr>
          <a:r>
            <a:rPr lang="en-AU" sz="3400" kern="1200" dirty="0"/>
            <a:t>Drive</a:t>
          </a:r>
        </a:p>
      </dsp:txBody>
      <dsp:txXfrm rot="-5400000">
        <a:off x="1" y="3549148"/>
        <a:ext cx="1171785" cy="502193"/>
      </dsp:txXfrm>
    </dsp:sp>
    <dsp:sp modelId="{C87CD3F5-A154-4508-BC9A-C120C62073C7}">
      <dsp:nvSpPr>
        <dsp:cNvPr id="0" name=""/>
        <dsp:cNvSpPr/>
      </dsp:nvSpPr>
      <dsp:spPr>
        <a:xfrm rot="5400000">
          <a:off x="2437192" y="1697847"/>
          <a:ext cx="1088086" cy="3618900"/>
        </a:xfrm>
        <a:prstGeom prst="round2SameRect">
          <a:avLst/>
        </a:prstGeom>
        <a:solidFill>
          <a:schemeClr val="lt1">
            <a:alpha val="90000"/>
            <a:hueOff val="0"/>
            <a:satOff val="0"/>
            <a:lumOff val="0"/>
            <a:alphaOff val="0"/>
          </a:schemeClr>
        </a:solidFill>
        <a:ln w="34925" cap="flat" cmpd="sng" algn="in">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2456" tIns="8255" rIns="8255" bIns="8255" numCol="1" spcCol="1270" anchor="ctr" anchorCtr="0">
          <a:noAutofit/>
        </a:bodyPr>
        <a:lstStyle/>
        <a:p>
          <a:pPr marL="114300" lvl="1" indent="-114300" algn="l" defTabSz="577850">
            <a:lnSpc>
              <a:spcPct val="90000"/>
            </a:lnSpc>
            <a:spcBef>
              <a:spcPct val="0"/>
            </a:spcBef>
            <a:spcAft>
              <a:spcPct val="15000"/>
            </a:spcAft>
            <a:buChar char="•"/>
          </a:pPr>
          <a:r>
            <a:rPr lang="en-AU" sz="1300" kern="1200" dirty="0"/>
            <a:t>Relatively uniform throughout the day</a:t>
          </a:r>
        </a:p>
        <a:p>
          <a:pPr marL="114300" lvl="1" indent="-114300" algn="l" defTabSz="577850">
            <a:lnSpc>
              <a:spcPct val="90000"/>
            </a:lnSpc>
            <a:spcBef>
              <a:spcPct val="0"/>
            </a:spcBef>
            <a:spcAft>
              <a:spcPct val="15000"/>
            </a:spcAft>
            <a:buChar char="•"/>
          </a:pPr>
          <a:r>
            <a:rPr lang="en-AU" sz="1300" kern="1200" dirty="0"/>
            <a:t>Main purpose is dining</a:t>
          </a:r>
        </a:p>
        <a:p>
          <a:pPr marL="114300" lvl="1" indent="-114300" algn="l" defTabSz="577850">
            <a:lnSpc>
              <a:spcPct val="90000"/>
            </a:lnSpc>
            <a:spcBef>
              <a:spcPct val="0"/>
            </a:spcBef>
            <a:spcAft>
              <a:spcPct val="15000"/>
            </a:spcAft>
            <a:buChar char="•"/>
          </a:pPr>
          <a:r>
            <a:rPr lang="en-AU" sz="1300" kern="1200" dirty="0"/>
            <a:t>Average spend is $69</a:t>
          </a:r>
        </a:p>
        <a:p>
          <a:pPr marL="114300" lvl="1" indent="-114300" algn="l" defTabSz="577850">
            <a:lnSpc>
              <a:spcPct val="90000"/>
            </a:lnSpc>
            <a:spcBef>
              <a:spcPct val="0"/>
            </a:spcBef>
            <a:spcAft>
              <a:spcPct val="15000"/>
            </a:spcAft>
            <a:buChar char="•"/>
          </a:pPr>
          <a:r>
            <a:rPr lang="en-AU" sz="1300" kern="1200" dirty="0"/>
            <a:t>Visit lasts for approx. 2.5hrs</a:t>
          </a:r>
        </a:p>
        <a:p>
          <a:pPr marL="114300" lvl="1" indent="-114300" algn="l" defTabSz="577850">
            <a:lnSpc>
              <a:spcPct val="90000"/>
            </a:lnSpc>
            <a:spcBef>
              <a:spcPct val="0"/>
            </a:spcBef>
            <a:spcAft>
              <a:spcPct val="15000"/>
            </a:spcAft>
            <a:buChar char="•"/>
          </a:pPr>
          <a:r>
            <a:rPr lang="en-AU" sz="1300" kern="1200" dirty="0"/>
            <a:t>Distance travelled is 19.7kms (average)</a:t>
          </a:r>
        </a:p>
      </dsp:txBody>
      <dsp:txXfrm rot="-5400000">
        <a:off x="1171785" y="3016370"/>
        <a:ext cx="3565784" cy="98185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2.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4/23/2021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4/23/2021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4/23/2021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4/23/2021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4/23/2021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4/23/2021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4/23/2021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4/23/2021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4/23/2021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4/23/2021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diagramLayout" Target="../diagrams/layout5.xml"/><Relationship Id="rId3" Type="http://schemas.openxmlformats.org/officeDocument/2006/relationships/diagramLayout" Target="../diagrams/layout4.xml"/><Relationship Id="rId7" Type="http://schemas.openxmlformats.org/officeDocument/2006/relationships/diagramData" Target="../diagrams/data5.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11" Type="http://schemas.microsoft.com/office/2007/relationships/diagramDrawing" Target="../diagrams/drawing5.xml"/><Relationship Id="rId5" Type="http://schemas.openxmlformats.org/officeDocument/2006/relationships/diagramColors" Target="../diagrams/colors4.xml"/><Relationship Id="rId10" Type="http://schemas.openxmlformats.org/officeDocument/2006/relationships/diagramColors" Target="../diagrams/colors5.xml"/><Relationship Id="rId4" Type="http://schemas.openxmlformats.org/officeDocument/2006/relationships/diagramQuickStyle" Target="../diagrams/quickStyle4.xml"/><Relationship Id="rId9"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mailto:jj.corcoran@uq.edu.au" TargetMode="External"/><Relationship Id="rId7" Type="http://schemas.openxmlformats.org/officeDocument/2006/relationships/image" Target="../media/image7.png"/><Relationship Id="rId2" Type="http://schemas.openxmlformats.org/officeDocument/2006/relationships/hyperlink" Target="mailto:a.kimpton@uq.edu.au" TargetMode="Externa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hyperlink" Target="https://parks-uq.github.io/" TargetMode="External"/><Relationship Id="rId1" Type="http://schemas.openxmlformats.org/officeDocument/2006/relationships/slideLayout" Target="../slideLayouts/slideLayout4.xml"/><Relationship Id="rId5" Type="http://schemas.openxmlformats.org/officeDocument/2006/relationships/hyperlink" Target="https://creativecommons.org/licenses/by-sa/3.0/" TargetMode="External"/><Relationship Id="rId4" Type="http://schemas.openxmlformats.org/officeDocument/2006/relationships/hyperlink" Target="https://en.wikipedia.org/wiki/West_End,_Queensland" TargetMode="Externa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C53-9D37-490D-8EED-859648D97BDF}"/>
              </a:ext>
            </a:extLst>
          </p:cNvPr>
          <p:cNvSpPr>
            <a:spLocks noGrp="1"/>
          </p:cNvSpPr>
          <p:nvPr>
            <p:ph type="ctrTitle"/>
          </p:nvPr>
        </p:nvSpPr>
        <p:spPr/>
        <p:txBody>
          <a:bodyPr/>
          <a:lstStyle/>
          <a:p>
            <a:r>
              <a:rPr lang="en-AU" dirty="0"/>
              <a:t>RECLAIMING LOST GROUND</a:t>
            </a:r>
          </a:p>
        </p:txBody>
      </p:sp>
      <p:sp>
        <p:nvSpPr>
          <p:cNvPr id="3" name="Subtitle 2">
            <a:extLst>
              <a:ext uri="{FF2B5EF4-FFF2-40B4-BE49-F238E27FC236}">
                <a16:creationId xmlns:a16="http://schemas.microsoft.com/office/drawing/2014/main" id="{33CCC07E-80A4-4755-80AB-D9A3A712EBC7}"/>
              </a:ext>
            </a:extLst>
          </p:cNvPr>
          <p:cNvSpPr>
            <a:spLocks noGrp="1"/>
          </p:cNvSpPr>
          <p:nvPr>
            <p:ph type="subTitle" idx="1"/>
          </p:nvPr>
        </p:nvSpPr>
        <p:spPr>
          <a:xfrm>
            <a:off x="2199924" y="4130451"/>
            <a:ext cx="7792152" cy="1497464"/>
          </a:xfrm>
        </p:spPr>
        <p:txBody>
          <a:bodyPr>
            <a:normAutofit/>
          </a:bodyPr>
          <a:lstStyle/>
          <a:p>
            <a:r>
              <a:rPr lang="en-AU" sz="2000" dirty="0"/>
              <a:t>A Research Collaboration between the Department of Transport and Main Roads, University of Queensland &amp; Delft University of Technology, 2017-2021</a:t>
            </a:r>
          </a:p>
        </p:txBody>
      </p:sp>
    </p:spTree>
    <p:extLst>
      <p:ext uri="{BB962C8B-B14F-4D97-AF65-F5344CB8AC3E}">
        <p14:creationId xmlns:p14="http://schemas.microsoft.com/office/powerpoint/2010/main" val="30278141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EC6C-9BAE-46B6-8CCF-9670309C6D8C}"/>
              </a:ext>
            </a:extLst>
          </p:cNvPr>
          <p:cNvSpPr>
            <a:spLocks noGrp="1"/>
          </p:cNvSpPr>
          <p:nvPr>
            <p:ph type="title"/>
          </p:nvPr>
        </p:nvSpPr>
        <p:spPr/>
        <p:txBody>
          <a:bodyPr/>
          <a:lstStyle/>
          <a:p>
            <a:r>
              <a:rPr lang="en-AU" dirty="0"/>
              <a:t>Policy Context/Situation Analysis</a:t>
            </a:r>
          </a:p>
        </p:txBody>
      </p:sp>
      <p:sp>
        <p:nvSpPr>
          <p:cNvPr id="3" name="Content Placeholder 2">
            <a:extLst>
              <a:ext uri="{FF2B5EF4-FFF2-40B4-BE49-F238E27FC236}">
                <a16:creationId xmlns:a16="http://schemas.microsoft.com/office/drawing/2014/main" id="{77F3DB48-2E45-4711-B869-F3D425E5061A}"/>
              </a:ext>
            </a:extLst>
          </p:cNvPr>
          <p:cNvSpPr>
            <a:spLocks noGrp="1"/>
          </p:cNvSpPr>
          <p:nvPr>
            <p:ph idx="1"/>
          </p:nvPr>
        </p:nvSpPr>
        <p:spPr>
          <a:xfrm>
            <a:off x="1371600" y="1839686"/>
            <a:ext cx="10406742" cy="4800600"/>
          </a:xfrm>
        </p:spPr>
        <p:txBody>
          <a:bodyPr>
            <a:normAutofit/>
          </a:bodyPr>
          <a:lstStyle/>
          <a:p>
            <a:r>
              <a:rPr lang="en-AU" sz="2400" dirty="0"/>
              <a:t>Key transport, mobility, and active travel initiatives include: </a:t>
            </a:r>
          </a:p>
          <a:p>
            <a:pPr lvl="1"/>
            <a:r>
              <a:rPr lang="en-AU" sz="2400" i="0" dirty="0"/>
              <a:t>The Brisbane Metro;</a:t>
            </a:r>
          </a:p>
          <a:p>
            <a:pPr lvl="1"/>
            <a:r>
              <a:rPr lang="en-AU" sz="2400" i="0" dirty="0"/>
              <a:t>2 proposed green bridges i.e., West End-University of Queensland &amp; West End-Toowong;</a:t>
            </a:r>
          </a:p>
          <a:p>
            <a:pPr lvl="1"/>
            <a:r>
              <a:rPr lang="en-US" sz="2400" dirty="0"/>
              <a:t>South Brisbane Transport and Mobility Study Insights Report (DTMR) November 2019 - consultation completed Sept – Nov 2018 </a:t>
            </a:r>
            <a:r>
              <a:rPr lang="en-US" sz="2400" i="0" dirty="0"/>
              <a:t>revealing a high resident frustrations with ‘people using their street for car parking’.</a:t>
            </a:r>
          </a:p>
          <a:p>
            <a:pPr lvl="1"/>
            <a:r>
              <a:rPr lang="en-US" sz="2400" dirty="0"/>
              <a:t>Move Safe Brisbane (BCC Citywide Pedestrian Safety Review) 2018 </a:t>
            </a:r>
            <a:r>
              <a:rPr lang="en-US" sz="2400" i="0" dirty="0"/>
              <a:t>installation of new pedestrian crossings after sustained community action.</a:t>
            </a:r>
          </a:p>
          <a:p>
            <a:r>
              <a:rPr lang="en-US" sz="2400" dirty="0"/>
              <a:t>The 2020 project West End case study surveys are built from feedback received during the 2018 public forum</a:t>
            </a:r>
            <a:endParaRPr lang="en-AU" sz="2400" dirty="0"/>
          </a:p>
        </p:txBody>
      </p:sp>
    </p:spTree>
    <p:extLst>
      <p:ext uri="{BB962C8B-B14F-4D97-AF65-F5344CB8AC3E}">
        <p14:creationId xmlns:p14="http://schemas.microsoft.com/office/powerpoint/2010/main" val="3488055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2793B903-AB42-42A0-AE97-93D366679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6" name="Rectangle 28">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DB118FC7-CE89-48B9-B0AC-C295AE89EA13}"/>
              </a:ext>
            </a:extLst>
          </p:cNvPr>
          <p:cNvSpPr txBox="1"/>
          <p:nvPr/>
        </p:nvSpPr>
        <p:spPr>
          <a:xfrm>
            <a:off x="8346332" y="1328057"/>
            <a:ext cx="3508211" cy="5061857"/>
          </a:xfrm>
          <a:prstGeom prst="rect">
            <a:avLst/>
          </a:prstGeom>
        </p:spPr>
        <p:txBody>
          <a:bodyPr vert="horz" lIns="91440" tIns="45720" rIns="91440" bIns="45720" rtlCol="0">
            <a:normAutofit fontScale="92500" lnSpcReduction="20000"/>
          </a:bodyPr>
          <a:lstStyle/>
          <a:p>
            <a:pPr marL="384048" indent="-384048" defTabSz="914400">
              <a:lnSpc>
                <a:spcPct val="94000"/>
              </a:lnSpc>
              <a:spcAft>
                <a:spcPts val="200"/>
              </a:spcAft>
              <a:buFont typeface="Franklin Gothic Book" panose="020B0503020102020204" pitchFamily="34" charset="0"/>
            </a:pPr>
            <a:r>
              <a:rPr lang="en-US" sz="2200" dirty="0">
                <a:solidFill>
                  <a:schemeClr val="tx2"/>
                </a:solidFill>
              </a:rPr>
              <a:t>The Boundary St, West End Metropolitan Context</a:t>
            </a:r>
          </a:p>
          <a:p>
            <a:pPr marL="384048" indent="-384048" defTabSz="914400">
              <a:lnSpc>
                <a:spcPct val="94000"/>
              </a:lnSpc>
              <a:spcAft>
                <a:spcPts val="200"/>
              </a:spcAft>
              <a:buFont typeface="Franklin Gothic Book" panose="020B0503020102020204" pitchFamily="34" charset="0"/>
            </a:pPr>
            <a:r>
              <a:rPr lang="en-US" sz="1400" dirty="0">
                <a:solidFill>
                  <a:schemeClr val="tx2"/>
                </a:solidFill>
              </a:rPr>
              <a:t>A peninsula suburb transitioning from medium to high density mixed-use.</a:t>
            </a:r>
          </a:p>
          <a:p>
            <a:pPr marL="384048" indent="-384048" defTabSz="914400">
              <a:lnSpc>
                <a:spcPct val="94000"/>
              </a:lnSpc>
              <a:spcAft>
                <a:spcPts val="200"/>
              </a:spcAft>
              <a:buFont typeface="Franklin Gothic Book" panose="020B0503020102020204" pitchFamily="34" charset="0"/>
            </a:pPr>
            <a:endParaRPr lang="en-US" sz="1400" dirty="0">
              <a:solidFill>
                <a:schemeClr val="tx2"/>
              </a:solidFill>
            </a:endParaRPr>
          </a:p>
          <a:p>
            <a:pPr marL="384048" indent="-384048" defTabSz="914400">
              <a:lnSpc>
                <a:spcPct val="94000"/>
              </a:lnSpc>
              <a:spcAft>
                <a:spcPts val="200"/>
              </a:spcAft>
              <a:buFont typeface="Franklin Gothic Book" panose="020B0503020102020204" pitchFamily="34" charset="0"/>
            </a:pPr>
            <a:r>
              <a:rPr lang="en-US" sz="1400" dirty="0">
                <a:solidFill>
                  <a:schemeClr val="tx2"/>
                </a:solidFill>
              </a:rPr>
              <a:t>A resident community known for promoting a ‘green‘ lifestyle.</a:t>
            </a:r>
          </a:p>
          <a:p>
            <a:pPr marL="384048" indent="-384048" defTabSz="914400">
              <a:lnSpc>
                <a:spcPct val="94000"/>
              </a:lnSpc>
              <a:spcAft>
                <a:spcPts val="200"/>
              </a:spcAft>
            </a:pPr>
            <a:endParaRPr lang="en-US" sz="1400" dirty="0">
              <a:solidFill>
                <a:schemeClr val="tx2"/>
              </a:solidFill>
            </a:endParaRPr>
          </a:p>
          <a:p>
            <a:pPr marL="384048" indent="-384048" defTabSz="914400">
              <a:lnSpc>
                <a:spcPct val="94000"/>
              </a:lnSpc>
              <a:spcAft>
                <a:spcPts val="200"/>
              </a:spcAft>
            </a:pPr>
            <a:r>
              <a:rPr lang="en-US" sz="1400" dirty="0">
                <a:solidFill>
                  <a:schemeClr val="tx2"/>
                </a:solidFill>
              </a:rPr>
              <a:t>Heritage protection to maintain low rise, smaller retail, food and entertainment outlets.</a:t>
            </a:r>
          </a:p>
          <a:p>
            <a:pPr marL="384048" indent="-384048" defTabSz="914400">
              <a:lnSpc>
                <a:spcPct val="94000"/>
              </a:lnSpc>
              <a:spcAft>
                <a:spcPts val="200"/>
              </a:spcAft>
            </a:pPr>
            <a:endParaRPr lang="en-US" sz="1400" dirty="0">
              <a:solidFill>
                <a:schemeClr val="tx2"/>
              </a:solidFill>
            </a:endParaRPr>
          </a:p>
          <a:p>
            <a:pPr marL="384048" indent="-384048" defTabSz="914400">
              <a:lnSpc>
                <a:spcPct val="94000"/>
              </a:lnSpc>
              <a:spcAft>
                <a:spcPts val="200"/>
              </a:spcAft>
            </a:pPr>
            <a:r>
              <a:rPr lang="en-US" sz="1400" dirty="0">
                <a:solidFill>
                  <a:schemeClr val="tx2"/>
                </a:solidFill>
              </a:rPr>
              <a:t>An inner city, metropolitan destination for lifestyle, food, culture. </a:t>
            </a:r>
          </a:p>
          <a:p>
            <a:pPr marL="384048" indent="-384048" defTabSz="914400">
              <a:lnSpc>
                <a:spcPct val="94000"/>
              </a:lnSpc>
              <a:spcAft>
                <a:spcPts val="200"/>
              </a:spcAft>
              <a:buFont typeface="Franklin Gothic Book" panose="020B0503020102020204" pitchFamily="34" charset="0"/>
            </a:pPr>
            <a:endParaRPr lang="en-US" sz="1400" dirty="0">
              <a:solidFill>
                <a:schemeClr val="tx2"/>
              </a:solidFill>
            </a:endParaRPr>
          </a:p>
          <a:p>
            <a:pPr marL="384048" indent="-384048" defTabSz="914400">
              <a:lnSpc>
                <a:spcPct val="94000"/>
              </a:lnSpc>
              <a:spcAft>
                <a:spcPts val="200"/>
              </a:spcAft>
              <a:buFont typeface="Franklin Gothic Book" panose="020B0503020102020204" pitchFamily="34" charset="0"/>
            </a:pPr>
            <a:r>
              <a:rPr lang="en-US" sz="1400" dirty="0">
                <a:solidFill>
                  <a:schemeClr val="tx2"/>
                </a:solidFill>
              </a:rPr>
              <a:t>Contentious on-street parking given that private transport and greener transport are competing for narrow road space and turning areas.</a:t>
            </a:r>
          </a:p>
          <a:p>
            <a:pPr marL="384048" indent="-384048" defTabSz="914400">
              <a:lnSpc>
                <a:spcPct val="94000"/>
              </a:lnSpc>
              <a:spcAft>
                <a:spcPts val="200"/>
              </a:spcAft>
              <a:buFont typeface="Franklin Gothic Book" panose="020B0503020102020204" pitchFamily="34" charset="0"/>
            </a:pPr>
            <a:endParaRPr lang="en-US" sz="1400" dirty="0">
              <a:solidFill>
                <a:schemeClr val="tx2"/>
              </a:solidFill>
            </a:endParaRPr>
          </a:p>
          <a:p>
            <a:pPr marL="384048" indent="-384048" defTabSz="914400">
              <a:lnSpc>
                <a:spcPct val="94000"/>
              </a:lnSpc>
              <a:spcAft>
                <a:spcPts val="200"/>
              </a:spcAft>
              <a:buFont typeface="Franklin Gothic Book" panose="020B0503020102020204" pitchFamily="34" charset="0"/>
            </a:pPr>
            <a:r>
              <a:rPr lang="en-US" sz="1400" dirty="0">
                <a:solidFill>
                  <a:schemeClr val="tx2"/>
                </a:solidFill>
              </a:rPr>
              <a:t>Social conflict between visitors, residents, and traders, and the high-rise newcomers and the established residential community.</a:t>
            </a:r>
          </a:p>
          <a:p>
            <a:pPr marL="384048" indent="-384048" defTabSz="914400">
              <a:lnSpc>
                <a:spcPct val="94000"/>
              </a:lnSpc>
              <a:spcAft>
                <a:spcPts val="200"/>
              </a:spcAft>
              <a:buFont typeface="Franklin Gothic Book" panose="020B0503020102020204" pitchFamily="34" charset="0"/>
            </a:pPr>
            <a:endParaRPr lang="en-US" sz="1400" dirty="0">
              <a:solidFill>
                <a:schemeClr val="tx2"/>
              </a:solidFill>
            </a:endParaRPr>
          </a:p>
          <a:p>
            <a:pPr marL="384048" indent="-384048" defTabSz="914400">
              <a:lnSpc>
                <a:spcPct val="94000"/>
              </a:lnSpc>
              <a:spcAft>
                <a:spcPts val="200"/>
              </a:spcAft>
              <a:buFont typeface="Franklin Gothic Book" panose="020B0503020102020204" pitchFamily="34" charset="0"/>
            </a:pPr>
            <a:r>
              <a:rPr lang="en-US" sz="1400" dirty="0">
                <a:solidFill>
                  <a:schemeClr val="tx2"/>
                </a:solidFill>
              </a:rPr>
              <a:t>Annual Boundary Street party where the street is closed to private transport and showcases other uses/users of the road space.</a:t>
            </a:r>
          </a:p>
        </p:txBody>
      </p:sp>
      <p:sp>
        <p:nvSpPr>
          <p:cNvPr id="31"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3" name="Picture 2">
            <a:extLst>
              <a:ext uri="{FF2B5EF4-FFF2-40B4-BE49-F238E27FC236}">
                <a16:creationId xmlns:a16="http://schemas.microsoft.com/office/drawing/2014/main" id="{4CD36017-0BA9-418D-A677-8FE82C8A3B97}"/>
              </a:ext>
            </a:extLst>
          </p:cNvPr>
          <p:cNvPicPr>
            <a:picLocks noChangeAspect="1"/>
          </p:cNvPicPr>
          <p:nvPr/>
        </p:nvPicPr>
        <p:blipFill>
          <a:blip r:embed="rId2">
            <a:extLst>
              <a:ext uri="{BEBA8EAE-BF5A-486C-A8C5-ECC9F3942E4B}">
                <a14:imgProps xmlns:a14="http://schemas.microsoft.com/office/drawing/2010/main">
                  <a14:imgLayer r:embed="rId3">
                    <a14:imgEffect>
                      <a14:saturation sat="66000"/>
                    </a14:imgEffect>
                  </a14:imgLayer>
                </a14:imgProps>
              </a:ext>
            </a:extLst>
          </a:blip>
          <a:stretch>
            <a:fillRect/>
          </a:stretch>
        </p:blipFill>
        <p:spPr>
          <a:xfrm>
            <a:off x="337457" y="375556"/>
            <a:ext cx="7382053" cy="6014357"/>
          </a:xfrm>
          <a:prstGeom prst="rect">
            <a:avLst/>
          </a:prstGeom>
        </p:spPr>
      </p:pic>
      <p:sp>
        <p:nvSpPr>
          <p:cNvPr id="4" name="Rectangle 3">
            <a:extLst>
              <a:ext uri="{FF2B5EF4-FFF2-40B4-BE49-F238E27FC236}">
                <a16:creationId xmlns:a16="http://schemas.microsoft.com/office/drawing/2014/main" id="{01CE67E3-47E7-4084-A55D-BAC98687E135}"/>
              </a:ext>
            </a:extLst>
          </p:cNvPr>
          <p:cNvSpPr/>
          <p:nvPr/>
        </p:nvSpPr>
        <p:spPr>
          <a:xfrm rot="574098">
            <a:off x="3657919" y="3261046"/>
            <a:ext cx="77326" cy="933450"/>
          </a:xfrm>
          <a:prstGeom prst="rect">
            <a:avLst/>
          </a:prstGeom>
          <a:noFill/>
          <a:ln>
            <a:solidFill>
              <a:srgbClr val="512C7B"/>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Callout: Line 4">
            <a:extLst>
              <a:ext uri="{FF2B5EF4-FFF2-40B4-BE49-F238E27FC236}">
                <a16:creationId xmlns:a16="http://schemas.microsoft.com/office/drawing/2014/main" id="{BF98903F-F968-4ED2-97E6-CA1B7EA19540}"/>
              </a:ext>
            </a:extLst>
          </p:cNvPr>
          <p:cNvSpPr/>
          <p:nvPr/>
        </p:nvSpPr>
        <p:spPr>
          <a:xfrm>
            <a:off x="4297940" y="3244002"/>
            <a:ext cx="1404349" cy="637334"/>
          </a:xfrm>
          <a:prstGeom prst="borderCallout1">
            <a:avLst/>
          </a:prstGeom>
          <a:ln>
            <a:solidFill>
              <a:srgbClr val="512C7B"/>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dirty="0"/>
              <a:t>Boundary St Case Study</a:t>
            </a:r>
          </a:p>
        </p:txBody>
      </p:sp>
      <p:sp>
        <p:nvSpPr>
          <p:cNvPr id="13" name="Callout: Line 12">
            <a:extLst>
              <a:ext uri="{FF2B5EF4-FFF2-40B4-BE49-F238E27FC236}">
                <a16:creationId xmlns:a16="http://schemas.microsoft.com/office/drawing/2014/main" id="{D0A38E9C-EF2C-4F9E-8E0F-F91A4B5530ED}"/>
              </a:ext>
            </a:extLst>
          </p:cNvPr>
          <p:cNvSpPr/>
          <p:nvPr/>
        </p:nvSpPr>
        <p:spPr>
          <a:xfrm>
            <a:off x="6668751" y="1114084"/>
            <a:ext cx="977226" cy="427946"/>
          </a:xfrm>
          <a:prstGeom prst="borderCallout1">
            <a:avLst/>
          </a:prstGeom>
          <a:ln>
            <a:solidFill>
              <a:srgbClr val="512C7B"/>
            </a:solidFill>
          </a:ln>
        </p:spPr>
        <p:style>
          <a:lnRef idx="2">
            <a:schemeClr val="dk1"/>
          </a:lnRef>
          <a:fillRef idx="1">
            <a:schemeClr val="lt1"/>
          </a:fillRef>
          <a:effectRef idx="0">
            <a:schemeClr val="dk1"/>
          </a:effectRef>
          <a:fontRef idx="minor">
            <a:schemeClr val="dk1"/>
          </a:fontRef>
        </p:style>
        <p:txBody>
          <a:bodyPr rtlCol="0" anchor="ctr"/>
          <a:lstStyle/>
          <a:p>
            <a:pPr algn="ctr"/>
            <a:r>
              <a:rPr lang="en-AU" dirty="0"/>
              <a:t>CBD</a:t>
            </a:r>
          </a:p>
        </p:txBody>
      </p:sp>
    </p:spTree>
    <p:extLst>
      <p:ext uri="{BB962C8B-B14F-4D97-AF65-F5344CB8AC3E}">
        <p14:creationId xmlns:p14="http://schemas.microsoft.com/office/powerpoint/2010/main" val="4065616145"/>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CDCCFE3-EF5E-4358-B914-0D5EDC9E2C8C}"/>
              </a:ext>
            </a:extLst>
          </p:cNvPr>
          <p:cNvSpPr>
            <a:spLocks noGrp="1"/>
          </p:cNvSpPr>
          <p:nvPr>
            <p:ph type="title"/>
          </p:nvPr>
        </p:nvSpPr>
        <p:spPr>
          <a:xfrm>
            <a:off x="640081" y="791570"/>
            <a:ext cx="4333239" cy="5629550"/>
          </a:xfrm>
        </p:spPr>
        <p:txBody>
          <a:bodyPr anchor="ctr">
            <a:normAutofit/>
          </a:bodyPr>
          <a:lstStyle/>
          <a:p>
            <a:pPr algn="r"/>
            <a:r>
              <a:rPr lang="en-AU" sz="5400" dirty="0">
                <a:solidFill>
                  <a:schemeClr val="bg2"/>
                </a:solidFill>
              </a:rPr>
              <a:t>West End case study: mixed methods</a:t>
            </a:r>
            <a:br>
              <a:rPr lang="en-AU" sz="5400" dirty="0">
                <a:solidFill>
                  <a:schemeClr val="bg2"/>
                </a:solidFill>
              </a:rPr>
            </a:br>
            <a:r>
              <a:rPr lang="en-AU" sz="5400" dirty="0">
                <a:solidFill>
                  <a:schemeClr val="bg2"/>
                </a:solidFill>
              </a:rPr>
              <a:t>research</a:t>
            </a:r>
          </a:p>
        </p:txBody>
      </p:sp>
      <p:sp>
        <p:nvSpPr>
          <p:cNvPr id="11" name="Rectangle 10">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Rectangle 1">
            <a:extLst>
              <a:ext uri="{FF2B5EF4-FFF2-40B4-BE49-F238E27FC236}">
                <a16:creationId xmlns:a16="http://schemas.microsoft.com/office/drawing/2014/main" id="{BFDD9BD4-6155-49A0-BB07-33C78D04AFE7}"/>
              </a:ext>
            </a:extLst>
          </p:cNvPr>
          <p:cNvSpPr>
            <a:spLocks noGrp="1" noChangeArrowheads="1"/>
          </p:cNvSpPr>
          <p:nvPr>
            <p:ph idx="1"/>
          </p:nvPr>
        </p:nvSpPr>
        <p:spPr bwMode="auto">
          <a:xfrm>
            <a:off x="5908039" y="972766"/>
            <a:ext cx="5689599" cy="5885234"/>
          </a:xfrm>
          <a:prstGeom prst="rect">
            <a:avLst/>
          </a:prstGeom>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0" rIns="91440" bIns="666540" numCol="1" anchor="ctr" anchorCtr="0" compatLnSpc="1">
            <a:prstTxWarp prst="textNoShape">
              <a:avLst/>
            </a:prstTxWarp>
            <a:noAutofit/>
          </a:bodyPr>
          <a:lstStyle/>
          <a:p>
            <a:pPr eaLnBrk="0" fontAlgn="base" hangingPunct="0">
              <a:spcBef>
                <a:spcPct val="0"/>
              </a:spcBef>
              <a:spcAft>
                <a:spcPts val="600"/>
              </a:spcAft>
              <a:buFont typeface="Wingdings" panose="05000000000000000000" pitchFamily="2" charset="2"/>
              <a:buChar char="ü"/>
            </a:pPr>
            <a:r>
              <a:rPr kumimoji="0" lang="en-US" altLang="en-US" sz="1800" b="0" i="0" u="none" strike="noStrike" cap="none" normalizeH="0" baseline="0" dirty="0">
                <a:ln>
                  <a:noFill/>
                </a:ln>
                <a:effectLst/>
                <a:latin typeface="Source Sans Pro" panose="020B0503030403020204" pitchFamily="34" charset="0"/>
              </a:rPr>
              <a:t>Saturday (3/2/2018) a four-hour public forum </a:t>
            </a:r>
            <a:r>
              <a:rPr lang="en-AU" sz="1800" b="0" i="0" dirty="0">
                <a:solidFill>
                  <a:srgbClr val="333333"/>
                </a:solidFill>
                <a:effectLst/>
                <a:latin typeface="Source Sans Pro" panose="020B0503030403020204" pitchFamily="34" charset="0"/>
              </a:rPr>
              <a:t>‘Should we replace street parking with bike lanes?’ at AHEPA Hall, Boundary St, West End.</a:t>
            </a:r>
          </a:p>
          <a:p>
            <a:pPr eaLnBrk="0" fontAlgn="base" hangingPunct="0">
              <a:spcBef>
                <a:spcPct val="0"/>
              </a:spcBef>
              <a:spcAft>
                <a:spcPts val="600"/>
              </a:spcAft>
              <a:buFont typeface="Wingdings" panose="05000000000000000000" pitchFamily="2" charset="2"/>
              <a:buChar char="ü"/>
            </a:pPr>
            <a:endParaRPr kumimoji="0" lang="en-US" altLang="en-US" sz="1800" b="0" i="0" u="none" strike="noStrike" cap="none" normalizeH="0" baseline="0" dirty="0">
              <a:ln>
                <a:noFill/>
              </a:ln>
              <a:effectLst/>
              <a:latin typeface="Source Sans Pro" panose="020B0503030403020204" pitchFamily="34" charset="0"/>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US" altLang="en-US" sz="1800" b="0" i="0" u="none" strike="noStrike" cap="none" normalizeH="0" baseline="0" dirty="0">
                <a:ln>
                  <a:noFill/>
                </a:ln>
                <a:effectLst/>
                <a:latin typeface="Source Sans Pro" panose="020B0503030403020204" pitchFamily="34" charset="0"/>
              </a:rPr>
              <a:t>Wednesday (7/10/20) and Saturday (10/10/20) visitor interce</a:t>
            </a:r>
            <a:r>
              <a:rPr lang="en-US" altLang="en-US" sz="1800" dirty="0">
                <a:latin typeface="Source Sans Pro" panose="020B0503030403020204" pitchFamily="34" charset="0"/>
              </a:rPr>
              <a:t>pt</a:t>
            </a:r>
            <a:r>
              <a:rPr kumimoji="0" lang="en-US" altLang="en-US" sz="1800" b="0" i="0" u="none" strike="noStrike" cap="none" normalizeH="0" baseline="0" dirty="0">
                <a:ln>
                  <a:noFill/>
                </a:ln>
                <a:effectLst/>
                <a:latin typeface="Source Sans Pro" panose="020B0503030403020204" pitchFamily="34" charset="0"/>
              </a:rPr>
              <a:t> survey from 7am until 9pm</a:t>
            </a:r>
          </a:p>
          <a:p>
            <a:pPr lvl="1" eaLnBrk="0" fontAlgn="base" hangingPunct="0">
              <a:spcBef>
                <a:spcPct val="0"/>
              </a:spcBef>
              <a:spcAft>
                <a:spcPts val="600"/>
              </a:spcAft>
              <a:buFont typeface="Wingdings" panose="05000000000000000000" pitchFamily="2" charset="2"/>
              <a:buChar char="§"/>
            </a:pPr>
            <a:r>
              <a:rPr kumimoji="0" lang="en-US" altLang="en-US" sz="1800" b="0" i="0" u="none" strike="noStrike" cap="none" normalizeH="0" baseline="0" dirty="0">
                <a:ln>
                  <a:noFill/>
                </a:ln>
                <a:effectLst/>
                <a:latin typeface="Source Sans Pro" panose="020B0503030403020204" pitchFamily="34" charset="0"/>
              </a:rPr>
              <a:t>Revealing how visitors reached Boundary Street (i.e., 104 active, 86 public, and 24 private transport respondents), why this transport was preferred, where they live, their employment status, profession, age, gender, visit purpose(s), time spent, spending amount, perception of how others reached this location.</a:t>
            </a:r>
          </a:p>
          <a:p>
            <a:pPr lvl="1" eaLnBrk="0" fontAlgn="base" hangingPunct="0">
              <a:spcBef>
                <a:spcPct val="0"/>
              </a:spcBef>
              <a:spcAft>
                <a:spcPts val="600"/>
              </a:spcAft>
              <a:buFont typeface="Wingdings" panose="05000000000000000000" pitchFamily="2" charset="2"/>
              <a:buChar char="§"/>
            </a:pPr>
            <a:endParaRPr kumimoji="0" lang="en-US" altLang="en-US" sz="1800" b="0" i="0" u="none" strike="noStrike" cap="none" normalizeH="0" baseline="0" dirty="0">
              <a:ln>
                <a:noFill/>
              </a:ln>
              <a:effectLst/>
              <a:latin typeface="Source Sans Pro" panose="020B0503030403020204" pitchFamily="34" charset="0"/>
            </a:endParaRPr>
          </a:p>
          <a:p>
            <a:pPr marR="0" lvl="0" defTabSz="914400" rtl="0" eaLnBrk="0" fontAlgn="base" latinLnBrk="0" hangingPunct="0">
              <a:spcBef>
                <a:spcPct val="0"/>
              </a:spcBef>
              <a:spcAft>
                <a:spcPts val="600"/>
              </a:spcAft>
              <a:buClrTx/>
              <a:buSzTx/>
              <a:buFont typeface="Wingdings" panose="05000000000000000000" pitchFamily="2" charset="2"/>
              <a:buChar char="ü"/>
              <a:tabLst/>
            </a:pPr>
            <a:r>
              <a:rPr kumimoji="0" lang="en-US" altLang="en-US" sz="1800" b="0" i="0" u="none" strike="noStrike" cap="none" normalizeH="0" baseline="0" dirty="0">
                <a:ln>
                  <a:noFill/>
                </a:ln>
                <a:effectLst/>
                <a:latin typeface="Source Sans Pro" panose="020B0503030403020204" pitchFamily="34" charset="0"/>
              </a:rPr>
              <a:t>Also Wednesday (7/10/20) and Saturday (10/10/20)  on-street parking turnover survey from 7am until 9pm </a:t>
            </a:r>
          </a:p>
          <a:p>
            <a:pPr lvl="1" eaLnBrk="0" fontAlgn="base" hangingPunct="0">
              <a:spcBef>
                <a:spcPct val="0"/>
              </a:spcBef>
              <a:spcAft>
                <a:spcPts val="600"/>
              </a:spcAft>
              <a:buFont typeface="Wingdings" panose="05000000000000000000" pitchFamily="2" charset="2"/>
              <a:buChar char="§"/>
            </a:pPr>
            <a:r>
              <a:rPr kumimoji="0" lang="en-US" altLang="en-US" sz="1800" b="0" i="0" u="none" strike="noStrike" cap="none" normalizeH="0" baseline="0" dirty="0">
                <a:ln>
                  <a:noFill/>
                </a:ln>
                <a:effectLst/>
                <a:latin typeface="Source Sans Pro" panose="020B0503030403020204" pitchFamily="34" charset="0"/>
              </a:rPr>
              <a:t>Revealing parking demand, turnover, and </a:t>
            </a:r>
            <a:r>
              <a:rPr lang="en-US" altLang="en-US" sz="1800" i="0" dirty="0">
                <a:latin typeface="Source Sans Pro" panose="020B0503030403020204" pitchFamily="34" charset="0"/>
              </a:rPr>
              <a:t>driving distance</a:t>
            </a:r>
            <a:r>
              <a:rPr lang="en-US" altLang="en-US" sz="1800" dirty="0">
                <a:latin typeface="Source Sans Pro" panose="020B0503030403020204" pitchFamily="34" charset="0"/>
              </a:rPr>
              <a:t> </a:t>
            </a:r>
            <a:r>
              <a:rPr kumimoji="0" lang="en-US" altLang="en-US" sz="1800" b="0" i="0" u="none" strike="noStrike" cap="none" normalizeH="0" baseline="0" dirty="0">
                <a:ln>
                  <a:noFill/>
                </a:ln>
                <a:effectLst/>
                <a:latin typeface="Source Sans Pro" panose="020B0503030403020204" pitchFamily="34" charset="0"/>
              </a:rPr>
              <a:t>(from registrations) for the 54 marked on-street parking bays.</a:t>
            </a:r>
          </a:p>
          <a:p>
            <a:pPr marL="0" marR="0" lvl="0" indent="0" defTabSz="914400" rtl="0" eaLnBrk="0" fontAlgn="base" latinLnBrk="0" hangingPunct="0">
              <a:spcBef>
                <a:spcPct val="0"/>
              </a:spcBef>
              <a:spcAft>
                <a:spcPts val="600"/>
              </a:spcAft>
              <a:buClrTx/>
              <a:buSzTx/>
              <a:buNone/>
              <a:tabLst/>
            </a:pPr>
            <a:endParaRPr kumimoji="0" lang="en-US" altLang="en-US" b="0" i="0" u="none" strike="noStrike" cap="none" normalizeH="0" baseline="0" dirty="0">
              <a:ln>
                <a:noFill/>
              </a:ln>
              <a:effectLst/>
              <a:latin typeface="Source Sans Pro" panose="020B0503030403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3420879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946022-1A32-4BCA-8E1E-AC7623E9971C}"/>
              </a:ext>
            </a:extLst>
          </p:cNvPr>
          <p:cNvSpPr>
            <a:spLocks noGrp="1"/>
          </p:cNvSpPr>
          <p:nvPr>
            <p:ph type="title"/>
          </p:nvPr>
        </p:nvSpPr>
        <p:spPr>
          <a:xfrm>
            <a:off x="799711" y="190499"/>
            <a:ext cx="10855201" cy="991223"/>
          </a:xfrm>
        </p:spPr>
        <p:txBody>
          <a:bodyPr>
            <a:normAutofit/>
          </a:bodyPr>
          <a:lstStyle/>
          <a:p>
            <a:r>
              <a:rPr lang="en-AU" sz="4000" dirty="0"/>
              <a:t>Visitor intercept survey summary*</a:t>
            </a:r>
          </a:p>
        </p:txBody>
      </p:sp>
      <p:graphicFrame>
        <p:nvGraphicFramePr>
          <p:cNvPr id="6" name="Content Placeholder 5">
            <a:extLst>
              <a:ext uri="{FF2B5EF4-FFF2-40B4-BE49-F238E27FC236}">
                <a16:creationId xmlns:a16="http://schemas.microsoft.com/office/drawing/2014/main" id="{2519DF4C-BD1F-495D-BF9E-A22E13467534}"/>
              </a:ext>
            </a:extLst>
          </p:cNvPr>
          <p:cNvGraphicFramePr>
            <a:graphicFrameLocks noGrp="1"/>
          </p:cNvGraphicFramePr>
          <p:nvPr>
            <p:ph sz="half" idx="1"/>
            <p:extLst>
              <p:ext uri="{D42A27DB-BD31-4B8C-83A1-F6EECF244321}">
                <p14:modId xmlns:p14="http://schemas.microsoft.com/office/powerpoint/2010/main" val="2164005295"/>
              </p:ext>
            </p:extLst>
          </p:nvPr>
        </p:nvGraphicFramePr>
        <p:xfrm>
          <a:off x="1218811" y="1337716"/>
          <a:ext cx="4790685" cy="4639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Content Placeholder 4">
            <a:extLst>
              <a:ext uri="{FF2B5EF4-FFF2-40B4-BE49-F238E27FC236}">
                <a16:creationId xmlns:a16="http://schemas.microsoft.com/office/drawing/2014/main" id="{B2E54772-B3EC-4080-9DE6-124828FA01A1}"/>
              </a:ext>
            </a:extLst>
          </p:cNvPr>
          <p:cNvGraphicFramePr>
            <a:graphicFrameLocks noGrp="1"/>
          </p:cNvGraphicFramePr>
          <p:nvPr>
            <p:ph sz="half" idx="2"/>
            <p:extLst>
              <p:ext uri="{D42A27DB-BD31-4B8C-83A1-F6EECF244321}">
                <p14:modId xmlns:p14="http://schemas.microsoft.com/office/powerpoint/2010/main" val="965153276"/>
              </p:ext>
            </p:extLst>
          </p:nvPr>
        </p:nvGraphicFramePr>
        <p:xfrm>
          <a:off x="6525014" y="1337715"/>
          <a:ext cx="4790686" cy="463911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8" name="TextBox 7">
            <a:extLst>
              <a:ext uri="{FF2B5EF4-FFF2-40B4-BE49-F238E27FC236}">
                <a16:creationId xmlns:a16="http://schemas.microsoft.com/office/drawing/2014/main" id="{A106CA58-74E1-4389-B2BC-1CF9E62CDCAB}"/>
              </a:ext>
            </a:extLst>
          </p:cNvPr>
          <p:cNvSpPr txBox="1"/>
          <p:nvPr/>
        </p:nvSpPr>
        <p:spPr>
          <a:xfrm>
            <a:off x="6662932" y="814495"/>
            <a:ext cx="4171950" cy="523220"/>
          </a:xfrm>
          <a:prstGeom prst="rect">
            <a:avLst/>
          </a:prstGeom>
          <a:noFill/>
        </p:spPr>
        <p:txBody>
          <a:bodyPr wrap="square" rtlCol="0">
            <a:spAutoFit/>
          </a:bodyPr>
          <a:lstStyle/>
          <a:p>
            <a:r>
              <a:rPr lang="en-AU" sz="2800" b="1" dirty="0"/>
              <a:t>Saturday</a:t>
            </a:r>
            <a:endParaRPr lang="en-AU" b="1" dirty="0"/>
          </a:p>
        </p:txBody>
      </p:sp>
      <p:sp>
        <p:nvSpPr>
          <p:cNvPr id="9" name="TextBox 8">
            <a:extLst>
              <a:ext uri="{FF2B5EF4-FFF2-40B4-BE49-F238E27FC236}">
                <a16:creationId xmlns:a16="http://schemas.microsoft.com/office/drawing/2014/main" id="{B7BCCB88-B5B3-4D02-8EDD-ACBBDE12D56F}"/>
              </a:ext>
            </a:extLst>
          </p:cNvPr>
          <p:cNvSpPr txBox="1"/>
          <p:nvPr/>
        </p:nvSpPr>
        <p:spPr>
          <a:xfrm>
            <a:off x="1218811" y="828365"/>
            <a:ext cx="4171950" cy="523220"/>
          </a:xfrm>
          <a:prstGeom prst="rect">
            <a:avLst/>
          </a:prstGeom>
          <a:noFill/>
        </p:spPr>
        <p:txBody>
          <a:bodyPr wrap="square" rtlCol="0">
            <a:spAutoFit/>
          </a:bodyPr>
          <a:lstStyle/>
          <a:p>
            <a:r>
              <a:rPr lang="en-AU" sz="2800" b="1" dirty="0"/>
              <a:t>Wednesday</a:t>
            </a:r>
          </a:p>
        </p:txBody>
      </p:sp>
      <p:sp>
        <p:nvSpPr>
          <p:cNvPr id="10" name="TextBox 9">
            <a:extLst>
              <a:ext uri="{FF2B5EF4-FFF2-40B4-BE49-F238E27FC236}">
                <a16:creationId xmlns:a16="http://schemas.microsoft.com/office/drawing/2014/main" id="{347F8DE3-13D4-4CA4-B118-BF5104CF8F65}"/>
              </a:ext>
            </a:extLst>
          </p:cNvPr>
          <p:cNvSpPr txBox="1"/>
          <p:nvPr/>
        </p:nvSpPr>
        <p:spPr>
          <a:xfrm>
            <a:off x="2570534" y="6488668"/>
            <a:ext cx="9959867" cy="369332"/>
          </a:xfrm>
          <a:prstGeom prst="rect">
            <a:avLst/>
          </a:prstGeom>
          <a:noFill/>
        </p:spPr>
        <p:txBody>
          <a:bodyPr wrap="square">
            <a:spAutoFit/>
          </a:bodyPr>
          <a:lstStyle/>
          <a:p>
            <a:r>
              <a:rPr lang="en-AU" dirty="0"/>
              <a:t>* Full results and research publications are available online (parks-uq.github.io)</a:t>
            </a:r>
          </a:p>
        </p:txBody>
      </p:sp>
    </p:spTree>
    <p:extLst>
      <p:ext uri="{BB962C8B-B14F-4D97-AF65-F5344CB8AC3E}">
        <p14:creationId xmlns:p14="http://schemas.microsoft.com/office/powerpoint/2010/main" val="2793800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D23924-B733-4FFE-A9BF-93C0C053AEFA}"/>
              </a:ext>
            </a:extLst>
          </p:cNvPr>
          <p:cNvSpPr>
            <a:spLocks noGrp="1"/>
          </p:cNvSpPr>
          <p:nvPr>
            <p:ph idx="1"/>
          </p:nvPr>
        </p:nvSpPr>
        <p:spPr>
          <a:xfrm>
            <a:off x="1218811" y="1445134"/>
            <a:ext cx="4724400" cy="2329198"/>
          </a:xfrm>
        </p:spPr>
        <p:txBody>
          <a:bodyPr>
            <a:normAutofit/>
          </a:bodyPr>
          <a:lstStyle/>
          <a:p>
            <a:r>
              <a:rPr lang="en-AU" dirty="0"/>
              <a:t>26% of vehicles parked were registered within 2km of Boundary suggesting local visitors</a:t>
            </a:r>
          </a:p>
          <a:p>
            <a:r>
              <a:rPr lang="en-AU" dirty="0"/>
              <a:t>Parking demand typically remained below 50% except from 10:30-14:00, 16:00-17:00, and particularly after 6pm (~70%)</a:t>
            </a:r>
          </a:p>
        </p:txBody>
      </p:sp>
      <p:sp>
        <p:nvSpPr>
          <p:cNvPr id="6" name="Title 1">
            <a:extLst>
              <a:ext uri="{FF2B5EF4-FFF2-40B4-BE49-F238E27FC236}">
                <a16:creationId xmlns:a16="http://schemas.microsoft.com/office/drawing/2014/main" id="{5265F5A1-8FA2-4781-9FF2-E2FB859E4AC1}"/>
              </a:ext>
            </a:extLst>
          </p:cNvPr>
          <p:cNvSpPr txBox="1">
            <a:spLocks/>
          </p:cNvSpPr>
          <p:nvPr/>
        </p:nvSpPr>
        <p:spPr>
          <a:xfrm>
            <a:off x="799711" y="190499"/>
            <a:ext cx="10855201" cy="991223"/>
          </a:xfrm>
          <a:prstGeom prst="rect">
            <a:avLst/>
          </a:prstGeom>
        </p:spPr>
        <p:txBody>
          <a:bodyPr vert="horz" lIns="91440" tIns="45720" rIns="91440" bIns="45720" rtlCol="0" anchor="t">
            <a:normAutofit fontScale="97500"/>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AU" sz="4000" dirty="0"/>
              <a:t>Parking turnover survey summary*</a:t>
            </a:r>
          </a:p>
        </p:txBody>
      </p:sp>
      <p:sp>
        <p:nvSpPr>
          <p:cNvPr id="4" name="TextBox 3">
            <a:extLst>
              <a:ext uri="{FF2B5EF4-FFF2-40B4-BE49-F238E27FC236}">
                <a16:creationId xmlns:a16="http://schemas.microsoft.com/office/drawing/2014/main" id="{2A31DE55-9D69-4CD1-83CA-BD5CBB1D89C8}"/>
              </a:ext>
            </a:extLst>
          </p:cNvPr>
          <p:cNvSpPr txBox="1"/>
          <p:nvPr/>
        </p:nvSpPr>
        <p:spPr>
          <a:xfrm>
            <a:off x="2424619" y="6482835"/>
            <a:ext cx="9959867" cy="369332"/>
          </a:xfrm>
          <a:prstGeom prst="rect">
            <a:avLst/>
          </a:prstGeom>
          <a:noFill/>
        </p:spPr>
        <p:txBody>
          <a:bodyPr wrap="square">
            <a:spAutoFit/>
          </a:bodyPr>
          <a:lstStyle/>
          <a:p>
            <a:r>
              <a:rPr lang="en-AU" dirty="0"/>
              <a:t>* Full results and research publications are available online (parks-uq.github.io)</a:t>
            </a:r>
          </a:p>
        </p:txBody>
      </p:sp>
      <p:sp>
        <p:nvSpPr>
          <p:cNvPr id="5" name="TextBox 4">
            <a:extLst>
              <a:ext uri="{FF2B5EF4-FFF2-40B4-BE49-F238E27FC236}">
                <a16:creationId xmlns:a16="http://schemas.microsoft.com/office/drawing/2014/main" id="{AC8BC024-37B0-4208-B176-5E36DEEC12CE}"/>
              </a:ext>
            </a:extLst>
          </p:cNvPr>
          <p:cNvSpPr txBox="1"/>
          <p:nvPr/>
        </p:nvSpPr>
        <p:spPr>
          <a:xfrm>
            <a:off x="6662932" y="814495"/>
            <a:ext cx="4171950" cy="523220"/>
          </a:xfrm>
          <a:prstGeom prst="rect">
            <a:avLst/>
          </a:prstGeom>
          <a:noFill/>
        </p:spPr>
        <p:txBody>
          <a:bodyPr wrap="square" rtlCol="0">
            <a:spAutoFit/>
          </a:bodyPr>
          <a:lstStyle/>
          <a:p>
            <a:r>
              <a:rPr lang="en-AU" sz="2800" b="1" dirty="0"/>
              <a:t>Saturday</a:t>
            </a:r>
            <a:endParaRPr lang="en-AU" b="1" dirty="0"/>
          </a:p>
        </p:txBody>
      </p:sp>
      <p:sp>
        <p:nvSpPr>
          <p:cNvPr id="7" name="TextBox 6">
            <a:extLst>
              <a:ext uri="{FF2B5EF4-FFF2-40B4-BE49-F238E27FC236}">
                <a16:creationId xmlns:a16="http://schemas.microsoft.com/office/drawing/2014/main" id="{805A36C1-BD1E-44F3-ABEB-0DA69955E88E}"/>
              </a:ext>
            </a:extLst>
          </p:cNvPr>
          <p:cNvSpPr txBox="1"/>
          <p:nvPr/>
        </p:nvSpPr>
        <p:spPr>
          <a:xfrm>
            <a:off x="1218811" y="828365"/>
            <a:ext cx="4171950" cy="523220"/>
          </a:xfrm>
          <a:prstGeom prst="rect">
            <a:avLst/>
          </a:prstGeom>
          <a:noFill/>
        </p:spPr>
        <p:txBody>
          <a:bodyPr wrap="square" rtlCol="0">
            <a:spAutoFit/>
          </a:bodyPr>
          <a:lstStyle/>
          <a:p>
            <a:r>
              <a:rPr lang="en-AU" sz="2800" b="1" dirty="0"/>
              <a:t>Wednesday</a:t>
            </a:r>
          </a:p>
        </p:txBody>
      </p:sp>
      <p:sp>
        <p:nvSpPr>
          <p:cNvPr id="8" name="Content Placeholder 2">
            <a:extLst>
              <a:ext uri="{FF2B5EF4-FFF2-40B4-BE49-F238E27FC236}">
                <a16:creationId xmlns:a16="http://schemas.microsoft.com/office/drawing/2014/main" id="{2B3F47AE-DD18-436B-99C5-E4C4D2F06C65}"/>
              </a:ext>
            </a:extLst>
          </p:cNvPr>
          <p:cNvSpPr txBox="1">
            <a:spLocks/>
          </p:cNvSpPr>
          <p:nvPr/>
        </p:nvSpPr>
        <p:spPr>
          <a:xfrm>
            <a:off x="6662932" y="1476418"/>
            <a:ext cx="4724400" cy="2297914"/>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AU" dirty="0"/>
              <a:t>28% on Saturday were registered within 2km of Boundary suggesting local visitors</a:t>
            </a:r>
          </a:p>
          <a:p>
            <a:r>
              <a:rPr lang="en-AU" dirty="0"/>
              <a:t>Saturday parking demand typically remained between 50% and 80% except after 19:30 (~ 83%)</a:t>
            </a:r>
          </a:p>
        </p:txBody>
      </p:sp>
      <p:sp>
        <p:nvSpPr>
          <p:cNvPr id="9" name="Content Placeholder 2">
            <a:extLst>
              <a:ext uri="{FF2B5EF4-FFF2-40B4-BE49-F238E27FC236}">
                <a16:creationId xmlns:a16="http://schemas.microsoft.com/office/drawing/2014/main" id="{54A3238E-B3CF-4FF5-91FE-13798C1BEEC3}"/>
              </a:ext>
            </a:extLst>
          </p:cNvPr>
          <p:cNvSpPr txBox="1">
            <a:spLocks/>
          </p:cNvSpPr>
          <p:nvPr/>
        </p:nvSpPr>
        <p:spPr>
          <a:xfrm>
            <a:off x="4015389" y="3429000"/>
            <a:ext cx="5009743" cy="2823190"/>
          </a:xfrm>
          <a:prstGeom prst="rect">
            <a:avLst/>
          </a:prstGeom>
        </p:spPr>
        <p:txBody>
          <a:bodyPr vert="horz" lIns="91440" tIns="45720" rIns="91440" bIns="45720" rtlCol="0">
            <a:no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AU" dirty="0"/>
              <a:t>Similar distance travelled on both days</a:t>
            </a:r>
          </a:p>
          <a:p>
            <a:r>
              <a:rPr lang="en-AU" dirty="0"/>
              <a:t>The international research community regards &lt;80% occupancy as best practice to minimise cruising for parking.</a:t>
            </a:r>
          </a:p>
          <a:p>
            <a:r>
              <a:rPr lang="en-AU" dirty="0"/>
              <a:t>Parking demand is higher on Saturdays than Wednesdays</a:t>
            </a:r>
          </a:p>
          <a:p>
            <a:r>
              <a:rPr lang="en-AU" dirty="0"/>
              <a:t>Some parking durations greatly exceeded 2hour limits</a:t>
            </a:r>
          </a:p>
        </p:txBody>
      </p:sp>
    </p:spTree>
    <p:extLst>
      <p:ext uri="{BB962C8B-B14F-4D97-AF65-F5344CB8AC3E}">
        <p14:creationId xmlns:p14="http://schemas.microsoft.com/office/powerpoint/2010/main" val="29406700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484EC2-C29A-4A67-BAD8-2497B8B1A468}"/>
              </a:ext>
            </a:extLst>
          </p:cNvPr>
          <p:cNvSpPr>
            <a:spLocks noGrp="1"/>
          </p:cNvSpPr>
          <p:nvPr>
            <p:ph type="title"/>
          </p:nvPr>
        </p:nvSpPr>
        <p:spPr/>
        <p:txBody>
          <a:bodyPr/>
          <a:lstStyle/>
          <a:p>
            <a:r>
              <a:rPr lang="en-AU" dirty="0"/>
              <a:t>Key West End case study findings</a:t>
            </a:r>
          </a:p>
        </p:txBody>
      </p:sp>
      <p:sp>
        <p:nvSpPr>
          <p:cNvPr id="3" name="Content Placeholder 2">
            <a:extLst>
              <a:ext uri="{FF2B5EF4-FFF2-40B4-BE49-F238E27FC236}">
                <a16:creationId xmlns:a16="http://schemas.microsoft.com/office/drawing/2014/main" id="{C7B84F9B-C9B6-46F8-8E97-99E6EBA5FD4E}"/>
              </a:ext>
            </a:extLst>
          </p:cNvPr>
          <p:cNvSpPr>
            <a:spLocks noGrp="1"/>
          </p:cNvSpPr>
          <p:nvPr>
            <p:ph idx="1"/>
          </p:nvPr>
        </p:nvSpPr>
        <p:spPr>
          <a:xfrm>
            <a:off x="1371600" y="1819275"/>
            <a:ext cx="10325100" cy="4543425"/>
          </a:xfrm>
        </p:spPr>
        <p:txBody>
          <a:bodyPr>
            <a:normAutofit fontScale="92500" lnSpcReduction="20000"/>
          </a:bodyPr>
          <a:lstStyle/>
          <a:p>
            <a:r>
              <a:rPr lang="en-AU" sz="2800" dirty="0"/>
              <a:t>Weekday shoppers typically choose active or public transport whereas diners typically choose private transport and travel further.</a:t>
            </a:r>
          </a:p>
          <a:p>
            <a:r>
              <a:rPr lang="en-AU" sz="2800" dirty="0"/>
              <a:t>Peak periods differ according to modal choice and appear associated with the school collection period (~3pm) and evening dining (after 6:30pm)</a:t>
            </a:r>
          </a:p>
          <a:p>
            <a:r>
              <a:rPr lang="en-AU" sz="2800" dirty="0"/>
              <a:t>~1/3 of visitors arriving by private vehicle reside within 2km of Boundary St and public forum and qualitative findings suggests this is because walking is unappealing due to the lack of shade and number of crossing required (e.g., Montague Rd is a prominent example that divides the new river-front residential development from Boundary St)</a:t>
            </a:r>
          </a:p>
          <a:p>
            <a:r>
              <a:rPr lang="en-AU" sz="2800" dirty="0"/>
              <a:t>Parking durations often exceeded the 2hour restrictions</a:t>
            </a:r>
          </a:p>
          <a:p>
            <a:r>
              <a:rPr lang="en-AU" sz="2800" dirty="0"/>
              <a:t>Qualitative findings reveal that parking availability informs modal choices</a:t>
            </a:r>
          </a:p>
        </p:txBody>
      </p:sp>
    </p:spTree>
    <p:extLst>
      <p:ext uri="{BB962C8B-B14F-4D97-AF65-F5344CB8AC3E}">
        <p14:creationId xmlns:p14="http://schemas.microsoft.com/office/powerpoint/2010/main" val="2867761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3D075865-1F20-44BC-918A-CB8A4B461A33}"/>
              </a:ext>
            </a:extLst>
          </p:cNvPr>
          <p:cNvGraphicFramePr>
            <a:graphicFrameLocks noGrp="1"/>
          </p:cNvGraphicFramePr>
          <p:nvPr>
            <p:ph idx="1"/>
            <p:extLst>
              <p:ext uri="{D42A27DB-BD31-4B8C-83A1-F6EECF244321}">
                <p14:modId xmlns:p14="http://schemas.microsoft.com/office/powerpoint/2010/main" val="1644049321"/>
              </p:ext>
            </p:extLst>
          </p:nvPr>
        </p:nvGraphicFramePr>
        <p:xfrm>
          <a:off x="1371600" y="1371601"/>
          <a:ext cx="10239376" cy="5520523"/>
        </p:xfrm>
        <a:graphic>
          <a:graphicData uri="http://schemas.openxmlformats.org/drawingml/2006/table">
            <a:tbl>
              <a:tblPr firstRow="1" bandRow="1">
                <a:tableStyleId>{5C22544A-7EE6-4342-B048-85BDC9FD1C3A}</a:tableStyleId>
              </a:tblPr>
              <a:tblGrid>
                <a:gridCol w="4124528">
                  <a:extLst>
                    <a:ext uri="{9D8B030D-6E8A-4147-A177-3AD203B41FA5}">
                      <a16:colId xmlns:a16="http://schemas.microsoft.com/office/drawing/2014/main" val="2362138397"/>
                    </a:ext>
                  </a:extLst>
                </a:gridCol>
                <a:gridCol w="6114848">
                  <a:extLst>
                    <a:ext uri="{9D8B030D-6E8A-4147-A177-3AD203B41FA5}">
                      <a16:colId xmlns:a16="http://schemas.microsoft.com/office/drawing/2014/main" val="2215889852"/>
                    </a:ext>
                  </a:extLst>
                </a:gridCol>
              </a:tblGrid>
              <a:tr h="495095">
                <a:tc>
                  <a:txBody>
                    <a:bodyPr/>
                    <a:lstStyle/>
                    <a:p>
                      <a:r>
                        <a:rPr lang="en-AU" dirty="0"/>
                        <a:t>Research Element</a:t>
                      </a:r>
                    </a:p>
                  </a:txBody>
                  <a:tcPr/>
                </a:tc>
                <a:tc>
                  <a:txBody>
                    <a:bodyPr/>
                    <a:lstStyle/>
                    <a:p>
                      <a:r>
                        <a:rPr lang="en-AU" dirty="0"/>
                        <a:t>Case Study finding</a:t>
                      </a:r>
                    </a:p>
                  </a:txBody>
                  <a:tcPr/>
                </a:tc>
                <a:extLst>
                  <a:ext uri="{0D108BD9-81ED-4DB2-BD59-A6C34878D82A}">
                    <a16:rowId xmlns:a16="http://schemas.microsoft.com/office/drawing/2014/main" val="3938018305"/>
                  </a:ext>
                </a:extLst>
              </a:tr>
              <a:tr h="2404277">
                <a:tc>
                  <a:txBody>
                    <a:bodyPr/>
                    <a:lstStyle/>
                    <a:p>
                      <a:pPr lvl="0"/>
                      <a:r>
                        <a:rPr lang="en-US" sz="2400" dirty="0"/>
                        <a:t>H</a:t>
                      </a:r>
                      <a:r>
                        <a:rPr lang="en-US" sz="2400" b="0" i="0" baseline="0" dirty="0"/>
                        <a:t>ow planning initiatives, emerging mobility technologies, and travel behaviors influence the supply, demand, and location of parking.</a:t>
                      </a:r>
                      <a:endParaRPr lang="en-AU" sz="2400" dirty="0"/>
                    </a:p>
                  </a:txBody>
                  <a:tcPr/>
                </a:tc>
                <a:tc>
                  <a:txBody>
                    <a:bodyPr/>
                    <a:lstStyle/>
                    <a:p>
                      <a:r>
                        <a:rPr lang="en-AU" sz="2200" dirty="0"/>
                        <a:t>Not the focus of the West End case study although arrival by ride-hailing or eScooters was surprisingly uncommon while other active transport were surprising common </a:t>
                      </a:r>
                    </a:p>
                    <a:p>
                      <a:r>
                        <a:rPr lang="en-AU" sz="2200" dirty="0"/>
                        <a:t>Current parking meters reveal expiry time rather than actual departure or bay unsuitable for parking-finder applications</a:t>
                      </a:r>
                    </a:p>
                  </a:txBody>
                  <a:tcPr/>
                </a:tc>
                <a:extLst>
                  <a:ext uri="{0D108BD9-81ED-4DB2-BD59-A6C34878D82A}">
                    <a16:rowId xmlns:a16="http://schemas.microsoft.com/office/drawing/2014/main" val="4027284719"/>
                  </a:ext>
                </a:extLst>
              </a:tr>
              <a:tr h="2587028">
                <a:tc>
                  <a:txBody>
                    <a:bodyPr/>
                    <a:lstStyle/>
                    <a:p>
                      <a:pPr lvl="0"/>
                      <a:r>
                        <a:rPr lang="en-US" sz="2400" b="0" i="0" baseline="0" dirty="0"/>
                        <a:t>How parking policy and availability influence transport preferences and travel behaviors.</a:t>
                      </a:r>
                      <a:endParaRPr lang="en-AU" sz="2400" dirty="0"/>
                    </a:p>
                  </a:txBody>
                  <a:tcPr/>
                </a:tc>
                <a:tc>
                  <a:txBody>
                    <a:bodyPr/>
                    <a:lstStyle/>
                    <a:p>
                      <a:r>
                        <a:rPr lang="en-AU" sz="2200" dirty="0"/>
                        <a:t>Local visitors chose active and public transport in anticipation of parking unavailability.</a:t>
                      </a:r>
                    </a:p>
                    <a:p>
                      <a:r>
                        <a:rPr lang="en-AU" sz="2200" dirty="0"/>
                        <a:t>Diners travelled further and typically by private transport </a:t>
                      </a:r>
                    </a:p>
                    <a:p>
                      <a:r>
                        <a:rPr lang="en-AU" sz="2200" dirty="0"/>
                        <a:t>Visitors (and particularly traders) ignored 2P restrictions by large margins and sometimes on both days.</a:t>
                      </a:r>
                    </a:p>
                  </a:txBody>
                  <a:tcPr/>
                </a:tc>
                <a:extLst>
                  <a:ext uri="{0D108BD9-81ED-4DB2-BD59-A6C34878D82A}">
                    <a16:rowId xmlns:a16="http://schemas.microsoft.com/office/drawing/2014/main" val="2905695187"/>
                  </a:ext>
                </a:extLst>
              </a:tr>
            </a:tbl>
          </a:graphicData>
        </a:graphic>
      </p:graphicFrame>
      <p:sp>
        <p:nvSpPr>
          <p:cNvPr id="10" name="Title 1">
            <a:extLst>
              <a:ext uri="{FF2B5EF4-FFF2-40B4-BE49-F238E27FC236}">
                <a16:creationId xmlns:a16="http://schemas.microsoft.com/office/drawing/2014/main" id="{C7A40A81-494C-4B68-9118-6D00DCBA8610}"/>
              </a:ext>
            </a:extLst>
          </p:cNvPr>
          <p:cNvSpPr>
            <a:spLocks noGrp="1"/>
          </p:cNvSpPr>
          <p:nvPr>
            <p:ph type="title"/>
          </p:nvPr>
        </p:nvSpPr>
        <p:spPr>
          <a:xfrm>
            <a:off x="1371600" y="685800"/>
            <a:ext cx="9601200" cy="1485900"/>
          </a:xfrm>
        </p:spPr>
        <p:txBody>
          <a:bodyPr/>
          <a:lstStyle/>
          <a:p>
            <a:r>
              <a:rPr lang="en-AU" dirty="0"/>
              <a:t>Key West End case study findings</a:t>
            </a:r>
          </a:p>
        </p:txBody>
      </p:sp>
    </p:spTree>
    <p:extLst>
      <p:ext uri="{BB962C8B-B14F-4D97-AF65-F5344CB8AC3E}">
        <p14:creationId xmlns:p14="http://schemas.microsoft.com/office/powerpoint/2010/main" val="36252199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3D075865-1F20-44BC-918A-CB8A4B461A33}"/>
              </a:ext>
            </a:extLst>
          </p:cNvPr>
          <p:cNvGraphicFramePr>
            <a:graphicFrameLocks noGrp="1"/>
          </p:cNvGraphicFramePr>
          <p:nvPr>
            <p:ph idx="1"/>
            <p:extLst>
              <p:ext uri="{D42A27DB-BD31-4B8C-83A1-F6EECF244321}">
                <p14:modId xmlns:p14="http://schemas.microsoft.com/office/powerpoint/2010/main" val="2728030655"/>
              </p:ext>
            </p:extLst>
          </p:nvPr>
        </p:nvGraphicFramePr>
        <p:xfrm>
          <a:off x="1219200" y="1377817"/>
          <a:ext cx="10591801" cy="5287940"/>
        </p:xfrm>
        <a:graphic>
          <a:graphicData uri="http://schemas.openxmlformats.org/drawingml/2006/table">
            <a:tbl>
              <a:tblPr firstRow="1" bandRow="1">
                <a:tableStyleId>{5C22544A-7EE6-4342-B048-85BDC9FD1C3A}</a:tableStyleId>
              </a:tblPr>
              <a:tblGrid>
                <a:gridCol w="4705350">
                  <a:extLst>
                    <a:ext uri="{9D8B030D-6E8A-4147-A177-3AD203B41FA5}">
                      <a16:colId xmlns:a16="http://schemas.microsoft.com/office/drawing/2014/main" val="2362138397"/>
                    </a:ext>
                  </a:extLst>
                </a:gridCol>
                <a:gridCol w="5886451">
                  <a:extLst>
                    <a:ext uri="{9D8B030D-6E8A-4147-A177-3AD203B41FA5}">
                      <a16:colId xmlns:a16="http://schemas.microsoft.com/office/drawing/2014/main" val="2215889852"/>
                    </a:ext>
                  </a:extLst>
                </a:gridCol>
              </a:tblGrid>
              <a:tr h="324539">
                <a:tc>
                  <a:txBody>
                    <a:bodyPr/>
                    <a:lstStyle/>
                    <a:p>
                      <a:r>
                        <a:rPr lang="en-AU" dirty="0"/>
                        <a:t>Research Element</a:t>
                      </a:r>
                    </a:p>
                  </a:txBody>
                  <a:tcPr/>
                </a:tc>
                <a:tc>
                  <a:txBody>
                    <a:bodyPr/>
                    <a:lstStyle/>
                    <a:p>
                      <a:r>
                        <a:rPr lang="en-AU" dirty="0"/>
                        <a:t>Case Study finding</a:t>
                      </a:r>
                    </a:p>
                  </a:txBody>
                  <a:tcPr/>
                </a:tc>
                <a:extLst>
                  <a:ext uri="{0D108BD9-81ED-4DB2-BD59-A6C34878D82A}">
                    <a16:rowId xmlns:a16="http://schemas.microsoft.com/office/drawing/2014/main" val="3938018305"/>
                  </a:ext>
                </a:extLst>
              </a:tr>
              <a:tr h="24610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baseline="0" dirty="0"/>
                        <a:t>Land use and transport planning guidelines that minimize and repurpose the high value public space that is reserved for storing immobile private vehicles.</a:t>
                      </a:r>
                      <a:endParaRPr lang="en-AU" sz="2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2200" b="0" i="0" kern="1200" dirty="0">
                          <a:solidFill>
                            <a:schemeClr val="dk1"/>
                          </a:solidFill>
                          <a:effectLst/>
                          <a:latin typeface="+mn-lt"/>
                          <a:ea typeface="+mn-ea"/>
                          <a:cs typeface="+mn-cs"/>
                        </a:rPr>
                        <a:t>West End and Highgate Hill Resident Parking Permit Area – residents are ineligible for resident parking permit for unregulated on-street parking if they reside in a multiple dwelling, apartment or student accommodation that was approved for development after 22 March 2019.</a:t>
                      </a:r>
                    </a:p>
                  </a:txBody>
                  <a:tcPr/>
                </a:tc>
                <a:extLst>
                  <a:ext uri="{0D108BD9-81ED-4DB2-BD59-A6C34878D82A}">
                    <a16:rowId xmlns:a16="http://schemas.microsoft.com/office/drawing/2014/main" val="950493124"/>
                  </a:ext>
                </a:extLst>
              </a:tr>
              <a:tr h="246109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baseline="0" dirty="0"/>
                        <a:t>Scenarios that take current mobility trends into account</a:t>
                      </a:r>
                      <a:endParaRPr lang="en-AU" sz="2400" dirty="0"/>
                    </a:p>
                  </a:txBody>
                  <a:tcPr/>
                </a:tc>
                <a:tc>
                  <a:txBody>
                    <a:bodyPr/>
                    <a:lstStyle/>
                    <a:p>
                      <a:r>
                        <a:rPr lang="en-AU" sz="2200" dirty="0"/>
                        <a:t>Coming up next </a:t>
                      </a:r>
                    </a:p>
                  </a:txBody>
                  <a:tcPr/>
                </a:tc>
                <a:extLst>
                  <a:ext uri="{0D108BD9-81ED-4DB2-BD59-A6C34878D82A}">
                    <a16:rowId xmlns:a16="http://schemas.microsoft.com/office/drawing/2014/main" val="629549291"/>
                  </a:ext>
                </a:extLst>
              </a:tr>
            </a:tbl>
          </a:graphicData>
        </a:graphic>
      </p:graphicFrame>
      <p:sp>
        <p:nvSpPr>
          <p:cNvPr id="7" name="Title 1">
            <a:extLst>
              <a:ext uri="{FF2B5EF4-FFF2-40B4-BE49-F238E27FC236}">
                <a16:creationId xmlns:a16="http://schemas.microsoft.com/office/drawing/2014/main" id="{C54B683B-A978-48CE-BA08-8D9930B7F045}"/>
              </a:ext>
            </a:extLst>
          </p:cNvPr>
          <p:cNvSpPr>
            <a:spLocks noGrp="1"/>
          </p:cNvSpPr>
          <p:nvPr>
            <p:ph type="title"/>
          </p:nvPr>
        </p:nvSpPr>
        <p:spPr>
          <a:xfrm>
            <a:off x="1371600" y="685800"/>
            <a:ext cx="9601200" cy="1485900"/>
          </a:xfrm>
        </p:spPr>
        <p:txBody>
          <a:bodyPr/>
          <a:lstStyle/>
          <a:p>
            <a:r>
              <a:rPr lang="en-AU" dirty="0"/>
              <a:t>Key West End case study findings</a:t>
            </a:r>
          </a:p>
        </p:txBody>
      </p:sp>
    </p:spTree>
    <p:extLst>
      <p:ext uri="{BB962C8B-B14F-4D97-AF65-F5344CB8AC3E}">
        <p14:creationId xmlns:p14="http://schemas.microsoft.com/office/powerpoint/2010/main" val="20314339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B7A52-3104-41E6-AA1F-FB82AB59D0F1}"/>
              </a:ext>
            </a:extLst>
          </p:cNvPr>
          <p:cNvSpPr>
            <a:spLocks noGrp="1"/>
          </p:cNvSpPr>
          <p:nvPr>
            <p:ph type="title"/>
          </p:nvPr>
        </p:nvSpPr>
        <p:spPr>
          <a:xfrm>
            <a:off x="990599" y="295276"/>
            <a:ext cx="11058526" cy="1152525"/>
          </a:xfrm>
        </p:spPr>
        <p:txBody>
          <a:bodyPr>
            <a:normAutofit/>
          </a:bodyPr>
          <a:lstStyle/>
          <a:p>
            <a:r>
              <a:rPr lang="en-AU" dirty="0"/>
              <a:t>Car Parking/Mobility Possibilities for West End</a:t>
            </a:r>
          </a:p>
        </p:txBody>
      </p:sp>
      <p:graphicFrame>
        <p:nvGraphicFramePr>
          <p:cNvPr id="3" name="Object 2">
            <a:extLst>
              <a:ext uri="{FF2B5EF4-FFF2-40B4-BE49-F238E27FC236}">
                <a16:creationId xmlns:a16="http://schemas.microsoft.com/office/drawing/2014/main" id="{D305092D-EBAE-4129-9148-F96FB93C398B}"/>
              </a:ext>
            </a:extLst>
          </p:cNvPr>
          <p:cNvGraphicFramePr>
            <a:graphicFrameLocks noChangeAspect="1"/>
          </p:cNvGraphicFramePr>
          <p:nvPr>
            <p:extLst>
              <p:ext uri="{D42A27DB-BD31-4B8C-83A1-F6EECF244321}">
                <p14:modId xmlns:p14="http://schemas.microsoft.com/office/powerpoint/2010/main" val="3067278256"/>
              </p:ext>
            </p:extLst>
          </p:nvPr>
        </p:nvGraphicFramePr>
        <p:xfrm>
          <a:off x="356897" y="1584434"/>
          <a:ext cx="11702535" cy="3665484"/>
        </p:xfrm>
        <a:graphic>
          <a:graphicData uri="http://schemas.openxmlformats.org/presentationml/2006/ole">
            <mc:AlternateContent xmlns:mc="http://schemas.openxmlformats.org/markup-compatibility/2006">
              <mc:Choice xmlns:v="urn:schemas-microsoft-com:vml" Requires="v">
                <p:oleObj name="Worksheet" r:id="rId2" imgW="13401599" imgH="4143298" progId="Excel.Sheet.12">
                  <p:embed/>
                </p:oleObj>
              </mc:Choice>
              <mc:Fallback>
                <p:oleObj name="Worksheet" r:id="rId2" imgW="13401599" imgH="4143298" progId="Excel.Sheet.12">
                  <p:embed/>
                  <p:pic>
                    <p:nvPicPr>
                      <p:cNvPr id="0" name=""/>
                      <p:cNvPicPr/>
                      <p:nvPr/>
                    </p:nvPicPr>
                    <p:blipFill>
                      <a:blip r:embed="rId3"/>
                      <a:stretch>
                        <a:fillRect/>
                      </a:stretch>
                    </p:blipFill>
                    <p:spPr>
                      <a:xfrm>
                        <a:off x="356897" y="1584434"/>
                        <a:ext cx="11702535" cy="3665484"/>
                      </a:xfrm>
                      <a:prstGeom prst="rect">
                        <a:avLst/>
                      </a:prstGeom>
                    </p:spPr>
                  </p:pic>
                </p:oleObj>
              </mc:Fallback>
            </mc:AlternateContent>
          </a:graphicData>
        </a:graphic>
      </p:graphicFrame>
    </p:spTree>
    <p:extLst>
      <p:ext uri="{BB962C8B-B14F-4D97-AF65-F5344CB8AC3E}">
        <p14:creationId xmlns:p14="http://schemas.microsoft.com/office/powerpoint/2010/main" val="39483997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1F79D-3FAB-4F30-9CB3-ACE2D4A7F721}"/>
              </a:ext>
            </a:extLst>
          </p:cNvPr>
          <p:cNvSpPr>
            <a:spLocks noGrp="1"/>
          </p:cNvSpPr>
          <p:nvPr>
            <p:ph type="title"/>
          </p:nvPr>
        </p:nvSpPr>
        <p:spPr/>
        <p:txBody>
          <a:bodyPr/>
          <a:lstStyle/>
          <a:p>
            <a:r>
              <a:rPr lang="en-AU" dirty="0"/>
              <a:t>Further Research</a:t>
            </a:r>
          </a:p>
        </p:txBody>
      </p:sp>
      <p:sp>
        <p:nvSpPr>
          <p:cNvPr id="3" name="Content Placeholder 2">
            <a:extLst>
              <a:ext uri="{FF2B5EF4-FFF2-40B4-BE49-F238E27FC236}">
                <a16:creationId xmlns:a16="http://schemas.microsoft.com/office/drawing/2014/main" id="{A3950371-6FE6-4F3A-B7AF-85B2F564C97C}"/>
              </a:ext>
            </a:extLst>
          </p:cNvPr>
          <p:cNvSpPr>
            <a:spLocks noGrp="1"/>
          </p:cNvSpPr>
          <p:nvPr>
            <p:ph idx="1"/>
          </p:nvPr>
        </p:nvSpPr>
        <p:spPr>
          <a:xfrm>
            <a:off x="1371600" y="1785805"/>
            <a:ext cx="10307053" cy="4727290"/>
          </a:xfrm>
        </p:spPr>
        <p:txBody>
          <a:bodyPr/>
          <a:lstStyle/>
          <a:p>
            <a:r>
              <a:rPr lang="en-AU" dirty="0"/>
              <a:t>Temporary trials:</a:t>
            </a:r>
          </a:p>
          <a:p>
            <a:pPr lvl="1"/>
            <a:r>
              <a:rPr lang="en-AU" dirty="0"/>
              <a:t>buildouts with ‘parklets’, dining spaces, and food trucks etc.</a:t>
            </a:r>
          </a:p>
          <a:p>
            <a:pPr lvl="1"/>
            <a:r>
              <a:rPr lang="en-AU" dirty="0"/>
              <a:t>cycling clearway (single kerb) during low demand periods</a:t>
            </a:r>
          </a:p>
          <a:p>
            <a:pPr lvl="1"/>
            <a:r>
              <a:rPr lang="en-AU" dirty="0"/>
              <a:t>shared space </a:t>
            </a:r>
          </a:p>
          <a:p>
            <a:r>
              <a:rPr lang="en-AU" dirty="0"/>
              <a:t>Simulations to reveal how road capacity changes will impact traffic flows </a:t>
            </a:r>
          </a:p>
          <a:p>
            <a:r>
              <a:rPr lang="en-AU" dirty="0"/>
              <a:t>Redeploy the UQ/DELFT research method to other Brisbane ‘high streets’ with similar competition for road space e.g., </a:t>
            </a:r>
            <a:r>
              <a:rPr lang="en-AU" dirty="0">
                <a:solidFill>
                  <a:schemeClr val="tx1"/>
                </a:solidFill>
              </a:rPr>
              <a:t>Toowong, New Farm, Bulimba, Fortitude Valley (James Street).</a:t>
            </a:r>
          </a:p>
        </p:txBody>
      </p:sp>
    </p:spTree>
    <p:extLst>
      <p:ext uri="{BB962C8B-B14F-4D97-AF65-F5344CB8AC3E}">
        <p14:creationId xmlns:p14="http://schemas.microsoft.com/office/powerpoint/2010/main" val="32998603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EC6C-9BAE-46B6-8CCF-9670309C6D8C}"/>
              </a:ext>
            </a:extLst>
          </p:cNvPr>
          <p:cNvSpPr>
            <a:spLocks noGrp="1"/>
          </p:cNvSpPr>
          <p:nvPr>
            <p:ph type="title"/>
          </p:nvPr>
        </p:nvSpPr>
        <p:spPr/>
        <p:txBody>
          <a:bodyPr/>
          <a:lstStyle/>
          <a:p>
            <a:r>
              <a:rPr lang="en-AU" dirty="0"/>
              <a:t>Research Objective</a:t>
            </a:r>
          </a:p>
        </p:txBody>
      </p:sp>
      <p:sp>
        <p:nvSpPr>
          <p:cNvPr id="3" name="Content Placeholder 2">
            <a:extLst>
              <a:ext uri="{FF2B5EF4-FFF2-40B4-BE49-F238E27FC236}">
                <a16:creationId xmlns:a16="http://schemas.microsoft.com/office/drawing/2014/main" id="{77F3DB48-2E45-4711-B869-F3D425E5061A}"/>
              </a:ext>
            </a:extLst>
          </p:cNvPr>
          <p:cNvSpPr>
            <a:spLocks noGrp="1"/>
          </p:cNvSpPr>
          <p:nvPr>
            <p:ph idx="1"/>
          </p:nvPr>
        </p:nvSpPr>
        <p:spPr/>
        <p:txBody>
          <a:bodyPr/>
          <a:lstStyle/>
          <a:p>
            <a:r>
              <a:rPr lang="en-AU" sz="2800" dirty="0"/>
              <a:t>Identify the potential of road space sharing for all users</a:t>
            </a:r>
          </a:p>
          <a:p>
            <a:endParaRPr lang="en-AU" dirty="0"/>
          </a:p>
          <a:p>
            <a:pPr lvl="1"/>
            <a:r>
              <a:rPr lang="en-AU" dirty="0"/>
              <a:t>Examine the role and influence of parking in urban mobility, transport preferences, and site choices, and how emerging technologies (e.g., eScooters, ride-hailing, MaaS, bay-sharing, cloud kitchens, and the sharing economy) and mobility trends (e.g., car ownership decline and active transport rise in the more developed countries) are disrupting the role and influence of parking.</a:t>
            </a:r>
          </a:p>
          <a:p>
            <a:pPr marL="530352" lvl="1" indent="0">
              <a:buNone/>
            </a:pPr>
            <a:endParaRPr lang="en-AU" dirty="0"/>
          </a:p>
        </p:txBody>
      </p:sp>
    </p:spTree>
    <p:extLst>
      <p:ext uri="{BB962C8B-B14F-4D97-AF65-F5344CB8AC3E}">
        <p14:creationId xmlns:p14="http://schemas.microsoft.com/office/powerpoint/2010/main" val="2702858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1F79D-3FAB-4F30-9CB3-ACE2D4A7F721}"/>
              </a:ext>
            </a:extLst>
          </p:cNvPr>
          <p:cNvSpPr>
            <a:spLocks noGrp="1"/>
          </p:cNvSpPr>
          <p:nvPr>
            <p:ph type="title"/>
          </p:nvPr>
        </p:nvSpPr>
        <p:spPr/>
        <p:txBody>
          <a:bodyPr/>
          <a:lstStyle/>
          <a:p>
            <a:r>
              <a:rPr lang="en-AU" dirty="0"/>
              <a:t>Research Partners</a:t>
            </a:r>
          </a:p>
        </p:txBody>
      </p:sp>
      <p:sp>
        <p:nvSpPr>
          <p:cNvPr id="3" name="Content Placeholder 2">
            <a:extLst>
              <a:ext uri="{FF2B5EF4-FFF2-40B4-BE49-F238E27FC236}">
                <a16:creationId xmlns:a16="http://schemas.microsoft.com/office/drawing/2014/main" id="{A3950371-6FE6-4F3A-B7AF-85B2F564C97C}"/>
              </a:ext>
            </a:extLst>
          </p:cNvPr>
          <p:cNvSpPr>
            <a:spLocks noGrp="1"/>
          </p:cNvSpPr>
          <p:nvPr>
            <p:ph idx="1"/>
          </p:nvPr>
        </p:nvSpPr>
        <p:spPr>
          <a:xfrm>
            <a:off x="1371600" y="6313713"/>
            <a:ext cx="10461171" cy="359229"/>
          </a:xfrm>
        </p:spPr>
        <p:txBody>
          <a:bodyPr>
            <a:normAutofit/>
          </a:bodyPr>
          <a:lstStyle/>
          <a:p>
            <a:pPr marL="0" indent="0">
              <a:buNone/>
            </a:pPr>
            <a:r>
              <a:rPr lang="en-AU" sz="1600" dirty="0">
                <a:solidFill>
                  <a:srgbClr val="512C7B"/>
                </a:solidFill>
              </a:rPr>
              <a:t>For further information: Dr Anthony Kimpton </a:t>
            </a:r>
            <a:r>
              <a:rPr lang="en-AU" sz="1600" dirty="0">
                <a:solidFill>
                  <a:srgbClr val="512C7B"/>
                </a:solidFill>
                <a:hlinkClick r:id="rId2">
                  <a:extLst>
                    <a:ext uri="{A12FA001-AC4F-418D-AE19-62706E023703}">
                      <ahyp:hlinkClr xmlns:ahyp="http://schemas.microsoft.com/office/drawing/2018/hyperlinkcolor" val="tx"/>
                    </a:ext>
                  </a:extLst>
                </a:hlinkClick>
              </a:rPr>
              <a:t>a.kimpton@uq.edu.au</a:t>
            </a:r>
            <a:r>
              <a:rPr lang="en-AU" sz="1600" dirty="0">
                <a:solidFill>
                  <a:srgbClr val="512C7B"/>
                </a:solidFill>
              </a:rPr>
              <a:t> and Prof Jonathan Corcoran </a:t>
            </a:r>
            <a:r>
              <a:rPr lang="en-AU" sz="1600" dirty="0">
                <a:solidFill>
                  <a:srgbClr val="512C7B"/>
                </a:solidFill>
                <a:hlinkClick r:id="rId3">
                  <a:extLst>
                    <a:ext uri="{A12FA001-AC4F-418D-AE19-62706E023703}">
                      <ahyp:hlinkClr xmlns:ahyp="http://schemas.microsoft.com/office/drawing/2018/hyperlinkcolor" val="tx"/>
                    </a:ext>
                  </a:extLst>
                </a:hlinkClick>
              </a:rPr>
              <a:t>jj.corcoran@uq.edu.au</a:t>
            </a:r>
            <a:endParaRPr lang="en-AU" sz="1600" dirty="0">
              <a:solidFill>
                <a:srgbClr val="512C7B"/>
              </a:solidFill>
            </a:endParaRPr>
          </a:p>
          <a:p>
            <a:pPr marL="0" indent="0">
              <a:buNone/>
            </a:pPr>
            <a:endParaRPr lang="en-AU" sz="1600" dirty="0"/>
          </a:p>
          <a:p>
            <a:pPr marL="0" indent="0">
              <a:buNone/>
            </a:pPr>
            <a:endParaRPr lang="en-AU" dirty="0"/>
          </a:p>
          <a:p>
            <a:pPr marL="0" indent="0">
              <a:buNone/>
            </a:pPr>
            <a:endParaRPr lang="en-AU" dirty="0"/>
          </a:p>
          <a:p>
            <a:pPr marL="0" indent="0">
              <a:buNone/>
            </a:pPr>
            <a:endParaRPr lang="en-AU" dirty="0"/>
          </a:p>
        </p:txBody>
      </p:sp>
      <p:pic>
        <p:nvPicPr>
          <p:cNvPr id="5" name="Picture 4" descr="A white and black logo&#10;&#10;Description automatically generated with low confidence">
            <a:extLst>
              <a:ext uri="{FF2B5EF4-FFF2-40B4-BE49-F238E27FC236}">
                <a16:creationId xmlns:a16="http://schemas.microsoft.com/office/drawing/2014/main" id="{53DBEF0D-9A92-4464-83B5-BB525C567104}"/>
              </a:ext>
            </a:extLst>
          </p:cNvPr>
          <p:cNvPicPr>
            <a:picLocks noChangeAspect="1"/>
          </p:cNvPicPr>
          <p:nvPr/>
        </p:nvPicPr>
        <p:blipFill>
          <a:blip r:embed="rId4"/>
          <a:stretch>
            <a:fillRect/>
          </a:stretch>
        </p:blipFill>
        <p:spPr>
          <a:xfrm>
            <a:off x="2877156" y="1596396"/>
            <a:ext cx="4940507" cy="1295394"/>
          </a:xfrm>
          <a:prstGeom prst="rect">
            <a:avLst/>
          </a:prstGeom>
        </p:spPr>
      </p:pic>
      <p:pic>
        <p:nvPicPr>
          <p:cNvPr id="7" name="Picture 6" descr="Logo&#10;&#10;Description automatically generated">
            <a:extLst>
              <a:ext uri="{FF2B5EF4-FFF2-40B4-BE49-F238E27FC236}">
                <a16:creationId xmlns:a16="http://schemas.microsoft.com/office/drawing/2014/main" id="{AB8F7335-94AF-413A-92E2-D02A074CD059}"/>
              </a:ext>
            </a:extLst>
          </p:cNvPr>
          <p:cNvPicPr>
            <a:picLocks noChangeAspect="1"/>
          </p:cNvPicPr>
          <p:nvPr/>
        </p:nvPicPr>
        <p:blipFill>
          <a:blip r:embed="rId5"/>
          <a:stretch>
            <a:fillRect/>
          </a:stretch>
        </p:blipFill>
        <p:spPr>
          <a:xfrm>
            <a:off x="8408055" y="1467397"/>
            <a:ext cx="2205321" cy="2172241"/>
          </a:xfrm>
          <a:prstGeom prst="rect">
            <a:avLst/>
          </a:prstGeom>
        </p:spPr>
      </p:pic>
      <p:pic>
        <p:nvPicPr>
          <p:cNvPr id="9" name="Picture 8">
            <a:extLst>
              <a:ext uri="{FF2B5EF4-FFF2-40B4-BE49-F238E27FC236}">
                <a16:creationId xmlns:a16="http://schemas.microsoft.com/office/drawing/2014/main" id="{F5450FAF-1050-4F27-AB31-3F73A78930C4}"/>
              </a:ext>
            </a:extLst>
          </p:cNvPr>
          <p:cNvPicPr>
            <a:picLocks noChangeAspect="1"/>
          </p:cNvPicPr>
          <p:nvPr/>
        </p:nvPicPr>
        <p:blipFill>
          <a:blip r:embed="rId6"/>
          <a:srcRect/>
          <a:stretch/>
        </p:blipFill>
        <p:spPr>
          <a:xfrm>
            <a:off x="2754878" y="3082296"/>
            <a:ext cx="2975385" cy="2975385"/>
          </a:xfrm>
          <a:prstGeom prst="rect">
            <a:avLst/>
          </a:prstGeom>
        </p:spPr>
      </p:pic>
      <p:pic>
        <p:nvPicPr>
          <p:cNvPr id="11" name="Picture 10">
            <a:extLst>
              <a:ext uri="{FF2B5EF4-FFF2-40B4-BE49-F238E27FC236}">
                <a16:creationId xmlns:a16="http://schemas.microsoft.com/office/drawing/2014/main" id="{55371187-4C9D-4636-8B05-21ACE4594B45}"/>
              </a:ext>
            </a:extLst>
          </p:cNvPr>
          <p:cNvPicPr>
            <a:picLocks noChangeAspect="1"/>
          </p:cNvPicPr>
          <p:nvPr/>
        </p:nvPicPr>
        <p:blipFill>
          <a:blip r:embed="rId7"/>
          <a:srcRect/>
          <a:stretch/>
        </p:blipFill>
        <p:spPr>
          <a:xfrm>
            <a:off x="5974078" y="3783149"/>
            <a:ext cx="4320533" cy="2174668"/>
          </a:xfrm>
          <a:prstGeom prst="rect">
            <a:avLst/>
          </a:prstGeom>
        </p:spPr>
      </p:pic>
    </p:spTree>
    <p:extLst>
      <p:ext uri="{BB962C8B-B14F-4D97-AF65-F5344CB8AC3E}">
        <p14:creationId xmlns:p14="http://schemas.microsoft.com/office/powerpoint/2010/main" val="4213139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542F92A-2CA3-49CD-A334-0CE32E7F74CB}"/>
              </a:ext>
            </a:extLst>
          </p:cNvPr>
          <p:cNvSpPr>
            <a:spLocks noGrp="1"/>
          </p:cNvSpPr>
          <p:nvPr>
            <p:ph type="title"/>
          </p:nvPr>
        </p:nvSpPr>
        <p:spPr>
          <a:xfrm>
            <a:off x="643467" y="685800"/>
            <a:ext cx="10905066" cy="1485900"/>
          </a:xfrm>
          <a:noFill/>
        </p:spPr>
        <p:txBody>
          <a:bodyPr>
            <a:normAutofit/>
          </a:bodyPr>
          <a:lstStyle/>
          <a:p>
            <a:pPr algn="ctr"/>
            <a:r>
              <a:rPr lang="en-AU" dirty="0"/>
              <a:t>Research Elements</a:t>
            </a:r>
          </a:p>
        </p:txBody>
      </p:sp>
      <p:graphicFrame>
        <p:nvGraphicFramePr>
          <p:cNvPr id="5" name="Content Placeholder 2">
            <a:extLst>
              <a:ext uri="{FF2B5EF4-FFF2-40B4-BE49-F238E27FC236}">
                <a16:creationId xmlns:a16="http://schemas.microsoft.com/office/drawing/2014/main" id="{AD44A54F-AA1B-4DB2-848F-25C44FC02AF8}"/>
              </a:ext>
            </a:extLst>
          </p:cNvPr>
          <p:cNvGraphicFramePr>
            <a:graphicFrameLocks noGrp="1"/>
          </p:cNvGraphicFramePr>
          <p:nvPr>
            <p:ph idx="1"/>
            <p:extLst>
              <p:ext uri="{D42A27DB-BD31-4B8C-83A1-F6EECF244321}">
                <p14:modId xmlns:p14="http://schemas.microsoft.com/office/powerpoint/2010/main" val="80204395"/>
              </p:ext>
            </p:extLst>
          </p:nvPr>
        </p:nvGraphicFramePr>
        <p:xfrm>
          <a:off x="883219" y="2006600"/>
          <a:ext cx="10425561" cy="4165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314541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1665A6-74DB-4F44-A6EF-F01205E871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FB7A52-3104-41E6-AA1F-FB82AB59D0F1}"/>
              </a:ext>
            </a:extLst>
          </p:cNvPr>
          <p:cNvSpPr>
            <a:spLocks noGrp="1"/>
          </p:cNvSpPr>
          <p:nvPr>
            <p:ph type="title"/>
          </p:nvPr>
        </p:nvSpPr>
        <p:spPr>
          <a:xfrm>
            <a:off x="643467" y="685800"/>
            <a:ext cx="10905066" cy="1485900"/>
          </a:xfrm>
          <a:noFill/>
        </p:spPr>
        <p:txBody>
          <a:bodyPr>
            <a:normAutofit/>
          </a:bodyPr>
          <a:lstStyle/>
          <a:p>
            <a:pPr algn="ctr"/>
            <a:r>
              <a:rPr lang="en-AU" dirty="0"/>
              <a:t>Boundary Street, West End</a:t>
            </a:r>
          </a:p>
        </p:txBody>
      </p:sp>
      <p:graphicFrame>
        <p:nvGraphicFramePr>
          <p:cNvPr id="4" name="Content Placeholder 3">
            <a:extLst>
              <a:ext uri="{FF2B5EF4-FFF2-40B4-BE49-F238E27FC236}">
                <a16:creationId xmlns:a16="http://schemas.microsoft.com/office/drawing/2014/main" id="{88CAD84F-468C-435D-9579-E757A7E26744}"/>
              </a:ext>
            </a:extLst>
          </p:cNvPr>
          <p:cNvGraphicFramePr>
            <a:graphicFrameLocks noGrp="1"/>
          </p:cNvGraphicFramePr>
          <p:nvPr>
            <p:ph idx="1"/>
            <p:extLst>
              <p:ext uri="{D42A27DB-BD31-4B8C-83A1-F6EECF244321}">
                <p14:modId xmlns:p14="http://schemas.microsoft.com/office/powerpoint/2010/main" val="3417040175"/>
              </p:ext>
            </p:extLst>
          </p:nvPr>
        </p:nvGraphicFramePr>
        <p:xfrm>
          <a:off x="847725" y="1724025"/>
          <a:ext cx="10221303" cy="41433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66532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4B2B-850A-49A8-A859-19B4D024EA40}"/>
              </a:ext>
            </a:extLst>
          </p:cNvPr>
          <p:cNvSpPr>
            <a:spLocks noGrp="1"/>
          </p:cNvSpPr>
          <p:nvPr>
            <p:ph type="title"/>
          </p:nvPr>
        </p:nvSpPr>
        <p:spPr>
          <a:xfrm>
            <a:off x="1371600" y="200026"/>
            <a:ext cx="10439400" cy="1162049"/>
          </a:xfrm>
        </p:spPr>
        <p:txBody>
          <a:bodyPr>
            <a:normAutofit/>
          </a:bodyPr>
          <a:lstStyle/>
          <a:p>
            <a:r>
              <a:rPr lang="en-AU" dirty="0"/>
              <a:t>Summary of Urban Mobility Policy Review</a:t>
            </a:r>
          </a:p>
        </p:txBody>
      </p:sp>
      <p:sp>
        <p:nvSpPr>
          <p:cNvPr id="3" name="Content Placeholder 2">
            <a:extLst>
              <a:ext uri="{FF2B5EF4-FFF2-40B4-BE49-F238E27FC236}">
                <a16:creationId xmlns:a16="http://schemas.microsoft.com/office/drawing/2014/main" id="{847E0B43-E3FD-422F-B5AF-662C43AAE594}"/>
              </a:ext>
            </a:extLst>
          </p:cNvPr>
          <p:cNvSpPr>
            <a:spLocks noGrp="1"/>
          </p:cNvSpPr>
          <p:nvPr>
            <p:ph idx="1"/>
          </p:nvPr>
        </p:nvSpPr>
        <p:spPr>
          <a:xfrm>
            <a:off x="1190624" y="1362075"/>
            <a:ext cx="10753725" cy="4895849"/>
          </a:xfrm>
        </p:spPr>
        <p:txBody>
          <a:bodyPr>
            <a:normAutofit/>
          </a:bodyPr>
          <a:lstStyle/>
          <a:p>
            <a:r>
              <a:rPr lang="en-AU" b="0" i="0" dirty="0">
                <a:solidFill>
                  <a:srgbClr val="333333"/>
                </a:solidFill>
                <a:effectLst/>
                <a:latin typeface="Source Sans Pro" panose="020B0503030403020204" pitchFamily="34" charset="0"/>
              </a:rPr>
              <a:t>The Brisbane Parking Taskforce’s city-wide parking review (2014) identified 55 recommendations to better cater for the multiple demands on curb-side road space</a:t>
            </a:r>
          </a:p>
          <a:p>
            <a:r>
              <a:rPr lang="en-AU" dirty="0">
                <a:solidFill>
                  <a:srgbClr val="333333"/>
                </a:solidFill>
                <a:latin typeface="Source Sans Pro" panose="020B0503030403020204" pitchFamily="34" charset="0"/>
              </a:rPr>
              <a:t>Key themes included:</a:t>
            </a:r>
          </a:p>
          <a:p>
            <a:pPr lvl="1"/>
            <a:r>
              <a:rPr lang="en-AU" i="0" dirty="0">
                <a:solidFill>
                  <a:srgbClr val="333333"/>
                </a:solidFill>
                <a:latin typeface="Source Sans Pro" panose="020B0503030403020204" pitchFamily="34" charset="0"/>
              </a:rPr>
              <a:t>Removing on-street car parking in the Central Business District during peaks to increase traffic flow</a:t>
            </a:r>
          </a:p>
          <a:p>
            <a:pPr lvl="1"/>
            <a:r>
              <a:rPr lang="en-AU" i="0" dirty="0">
                <a:solidFill>
                  <a:srgbClr val="333333"/>
                </a:solidFill>
                <a:latin typeface="Source Sans Pro" panose="020B0503030403020204" pitchFamily="34" charset="0"/>
              </a:rPr>
              <a:t>Lowering off-street parking rates during the off-peaks activate the centre</a:t>
            </a:r>
          </a:p>
          <a:p>
            <a:pPr lvl="1"/>
            <a:r>
              <a:rPr lang="en-AU" i="0" dirty="0">
                <a:solidFill>
                  <a:srgbClr val="333333"/>
                </a:solidFill>
                <a:latin typeface="Source Sans Pro" panose="020B0503030403020204" pitchFamily="34" charset="0"/>
              </a:rPr>
              <a:t>Increasing and varying p</a:t>
            </a:r>
            <a:r>
              <a:rPr lang="en-AU" b="0" i="0" dirty="0">
                <a:solidFill>
                  <a:srgbClr val="333333"/>
                </a:solidFill>
                <a:effectLst/>
                <a:latin typeface="Source Sans Pro" panose="020B0503030403020204" pitchFamily="34" charset="0"/>
              </a:rPr>
              <a:t>aid on-street parking regimes</a:t>
            </a:r>
          </a:p>
          <a:p>
            <a:pPr lvl="1"/>
            <a:r>
              <a:rPr lang="en-AU" i="0" dirty="0">
                <a:solidFill>
                  <a:srgbClr val="333333"/>
                </a:solidFill>
                <a:latin typeface="Source Sans Pro" panose="020B0503030403020204" pitchFamily="34" charset="0"/>
              </a:rPr>
              <a:t>Limiting residential parking permits for new developments</a:t>
            </a:r>
          </a:p>
          <a:p>
            <a:pPr lvl="1"/>
            <a:r>
              <a:rPr lang="en-AU" i="0" dirty="0">
                <a:solidFill>
                  <a:srgbClr val="333333"/>
                </a:solidFill>
                <a:latin typeface="Source Sans Pro" panose="020B0503030403020204" pitchFamily="34" charset="0"/>
              </a:rPr>
              <a:t>Enhancing parking s</a:t>
            </a:r>
            <a:r>
              <a:rPr lang="en-AU" b="0" i="0" dirty="0">
                <a:solidFill>
                  <a:srgbClr val="333333"/>
                </a:solidFill>
                <a:effectLst/>
                <a:latin typeface="Source Sans Pro" panose="020B0503030403020204" pitchFamily="34" charset="0"/>
              </a:rPr>
              <a:t>ignage and enforcement</a:t>
            </a:r>
          </a:p>
          <a:p>
            <a:pPr lvl="1"/>
            <a:r>
              <a:rPr lang="en-AU" i="0" dirty="0">
                <a:solidFill>
                  <a:srgbClr val="333333"/>
                </a:solidFill>
                <a:latin typeface="Source Sans Pro" panose="020B0503030403020204" pitchFamily="34" charset="0"/>
              </a:rPr>
              <a:t>Leveraging parking technologies including open-access parking data</a:t>
            </a:r>
            <a:endParaRPr lang="en-AU" b="0" i="0" dirty="0">
              <a:solidFill>
                <a:srgbClr val="333333"/>
              </a:solidFill>
              <a:effectLst/>
              <a:latin typeface="Source Sans Pro" panose="020B0503030403020204" pitchFamily="34" charset="0"/>
            </a:endParaRPr>
          </a:p>
        </p:txBody>
      </p:sp>
    </p:spTree>
    <p:extLst>
      <p:ext uri="{BB962C8B-B14F-4D97-AF65-F5344CB8AC3E}">
        <p14:creationId xmlns:p14="http://schemas.microsoft.com/office/powerpoint/2010/main" val="3128682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4B2B-850A-49A8-A859-19B4D024EA40}"/>
              </a:ext>
            </a:extLst>
          </p:cNvPr>
          <p:cNvSpPr>
            <a:spLocks noGrp="1"/>
          </p:cNvSpPr>
          <p:nvPr>
            <p:ph type="title"/>
          </p:nvPr>
        </p:nvSpPr>
        <p:spPr>
          <a:xfrm>
            <a:off x="1371600" y="200026"/>
            <a:ext cx="10439400" cy="1162049"/>
          </a:xfrm>
        </p:spPr>
        <p:txBody>
          <a:bodyPr/>
          <a:lstStyle/>
          <a:p>
            <a:r>
              <a:rPr lang="en-AU" dirty="0"/>
              <a:t>Summary of Urban Mobility Policy Review</a:t>
            </a:r>
          </a:p>
        </p:txBody>
      </p:sp>
      <p:sp>
        <p:nvSpPr>
          <p:cNvPr id="3" name="Content Placeholder 2">
            <a:extLst>
              <a:ext uri="{FF2B5EF4-FFF2-40B4-BE49-F238E27FC236}">
                <a16:creationId xmlns:a16="http://schemas.microsoft.com/office/drawing/2014/main" id="{847E0B43-E3FD-422F-B5AF-662C43AAE594}"/>
              </a:ext>
            </a:extLst>
          </p:cNvPr>
          <p:cNvSpPr>
            <a:spLocks noGrp="1"/>
          </p:cNvSpPr>
          <p:nvPr>
            <p:ph idx="1"/>
          </p:nvPr>
        </p:nvSpPr>
        <p:spPr>
          <a:xfrm>
            <a:off x="907596" y="1177017"/>
            <a:ext cx="10903404" cy="5354412"/>
          </a:xfrm>
        </p:spPr>
        <p:txBody>
          <a:bodyPr>
            <a:normAutofit fontScale="92500" lnSpcReduction="10000"/>
          </a:bodyPr>
          <a:lstStyle/>
          <a:p>
            <a:r>
              <a:rPr lang="en-AU" sz="2400" b="0" i="0" dirty="0">
                <a:solidFill>
                  <a:srgbClr val="333333"/>
                </a:solidFill>
                <a:effectLst/>
                <a:latin typeface="Source Sans Pro" panose="020B0503030403020204" pitchFamily="34" charset="0"/>
              </a:rPr>
              <a:t>Brisbane, Sydney, and Melbourne each have policies to transition gradually from the “predict and provide” approach towards the multimodalism and demand management approaches</a:t>
            </a:r>
          </a:p>
          <a:p>
            <a:pPr marL="0" indent="0">
              <a:buNone/>
            </a:pPr>
            <a:endParaRPr lang="en-AU" b="0" i="0" dirty="0">
              <a:solidFill>
                <a:srgbClr val="333333"/>
              </a:solidFill>
              <a:effectLst/>
              <a:latin typeface="Source Sans Pro" panose="020B0503030403020204" pitchFamily="34" charset="0"/>
            </a:endParaRPr>
          </a:p>
          <a:p>
            <a:r>
              <a:rPr lang="en-AU" sz="2400" b="0" i="0" dirty="0">
                <a:solidFill>
                  <a:srgbClr val="333333"/>
                </a:solidFill>
                <a:effectLst/>
                <a:latin typeface="Source Sans Pro" panose="020B0503030403020204" pitchFamily="34" charset="0"/>
              </a:rPr>
              <a:t>These cities are improving urban mobility by: </a:t>
            </a:r>
          </a:p>
          <a:p>
            <a:pPr lvl="1"/>
            <a:r>
              <a:rPr lang="en-AU" sz="2400" b="0" i="0" dirty="0">
                <a:solidFill>
                  <a:srgbClr val="333333"/>
                </a:solidFill>
                <a:effectLst/>
                <a:latin typeface="Source Sans Pro" panose="020B0503030403020204" pitchFamily="34" charset="0"/>
              </a:rPr>
              <a:t>(1) improving the viability, convenience, and safety of public and active transport to relieve private transport dependencies; </a:t>
            </a:r>
          </a:p>
          <a:p>
            <a:pPr lvl="1"/>
            <a:r>
              <a:rPr lang="en-AU" sz="2400" b="0" i="0" dirty="0">
                <a:solidFill>
                  <a:srgbClr val="333333"/>
                </a:solidFill>
                <a:effectLst/>
                <a:latin typeface="Source Sans Pro" panose="020B0503030403020204" pitchFamily="34" charset="0"/>
              </a:rPr>
              <a:t>(2) concentrating residential development within walking distance of rapid transit nodes to further relieve private transport dependencies; </a:t>
            </a:r>
          </a:p>
          <a:p>
            <a:pPr lvl="1"/>
            <a:r>
              <a:rPr lang="en-AU" sz="2400" b="0" i="0" dirty="0">
                <a:solidFill>
                  <a:srgbClr val="333333"/>
                </a:solidFill>
                <a:effectLst/>
                <a:latin typeface="Source Sans Pro" panose="020B0503030403020204" pitchFamily="34" charset="0"/>
              </a:rPr>
              <a:t>(3) restricting parking supply in areas well-serviced by public transport to minimise the appeal of private transport; </a:t>
            </a:r>
          </a:p>
          <a:p>
            <a:pPr lvl="1"/>
            <a:r>
              <a:rPr lang="en-AU" sz="2400" b="0" i="0" dirty="0">
                <a:solidFill>
                  <a:srgbClr val="333333"/>
                </a:solidFill>
                <a:effectLst/>
                <a:latin typeface="Source Sans Pro" panose="020B0503030403020204" pitchFamily="34" charset="0"/>
              </a:rPr>
              <a:t>(4) charging motorists for public parking so that the public expense is reflected in their transport choices; and </a:t>
            </a:r>
          </a:p>
          <a:p>
            <a:pPr lvl="1"/>
            <a:r>
              <a:rPr lang="en-AU" sz="2400" b="0" i="0" dirty="0">
                <a:solidFill>
                  <a:srgbClr val="333333"/>
                </a:solidFill>
                <a:effectLst/>
                <a:latin typeface="Source Sans Pro" panose="020B0503030403020204" pitchFamily="34" charset="0"/>
              </a:rPr>
              <a:t>(5) developing park `n’ rides so that the private transport dependent have the opportunity to access rapid public transit, and to avoid encountering and contributing towards traffic congestion.</a:t>
            </a:r>
            <a:endParaRPr lang="en-AU" sz="2400" dirty="0"/>
          </a:p>
        </p:txBody>
      </p:sp>
    </p:spTree>
    <p:extLst>
      <p:ext uri="{BB962C8B-B14F-4D97-AF65-F5344CB8AC3E}">
        <p14:creationId xmlns:p14="http://schemas.microsoft.com/office/powerpoint/2010/main" val="2375549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1">
            <a:extLst>
              <a:ext uri="{FF2B5EF4-FFF2-40B4-BE49-F238E27FC236}">
                <a16:creationId xmlns:a16="http://schemas.microsoft.com/office/drawing/2014/main" id="{0E807223-DF88-4D6D-970E-08919E5E0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4CEDB088-C967-46EC-89BC-8F362CE4969F}"/>
              </a:ext>
            </a:extLst>
          </p:cNvPr>
          <p:cNvSpPr>
            <a:spLocks noGrp="1"/>
          </p:cNvSpPr>
          <p:nvPr>
            <p:ph type="title"/>
          </p:nvPr>
        </p:nvSpPr>
        <p:spPr>
          <a:xfrm>
            <a:off x="1390650" y="685800"/>
            <a:ext cx="9886950" cy="1485900"/>
          </a:xfrm>
        </p:spPr>
        <p:txBody>
          <a:bodyPr vert="horz" lIns="91440" tIns="45720" rIns="91440" bIns="45720" rtlCol="0" anchor="t">
            <a:normAutofit/>
          </a:bodyPr>
          <a:lstStyle/>
          <a:p>
            <a:r>
              <a:rPr lang="en-US"/>
              <a:t>West End Case Study</a:t>
            </a:r>
          </a:p>
        </p:txBody>
      </p:sp>
      <p:sp>
        <p:nvSpPr>
          <p:cNvPr id="4" name="Content Placeholder 3">
            <a:extLst>
              <a:ext uri="{FF2B5EF4-FFF2-40B4-BE49-F238E27FC236}">
                <a16:creationId xmlns:a16="http://schemas.microsoft.com/office/drawing/2014/main" id="{65FF389A-1BD6-419A-81F6-741ED3D6215E}"/>
              </a:ext>
            </a:extLst>
          </p:cNvPr>
          <p:cNvSpPr>
            <a:spLocks noGrp="1"/>
          </p:cNvSpPr>
          <p:nvPr>
            <p:ph sz="half" idx="2"/>
          </p:nvPr>
        </p:nvSpPr>
        <p:spPr>
          <a:xfrm>
            <a:off x="954248" y="1853966"/>
            <a:ext cx="6711192" cy="4530055"/>
          </a:xfrm>
        </p:spPr>
        <p:txBody>
          <a:bodyPr vert="horz" lIns="91440" tIns="45720" rIns="91440" bIns="45720" rtlCol="0">
            <a:normAutofit/>
          </a:bodyPr>
          <a:lstStyle/>
          <a:p>
            <a:r>
              <a:rPr lang="en-US" dirty="0"/>
              <a:t>The four elements (earlier slide) are applied to Boundary Street West End as a case study</a:t>
            </a:r>
          </a:p>
          <a:p>
            <a:r>
              <a:rPr lang="en-US" dirty="0"/>
              <a:t>Mixed-research methods:</a:t>
            </a:r>
          </a:p>
          <a:p>
            <a:pPr lvl="1"/>
            <a:r>
              <a:rPr lang="en-US" dirty="0"/>
              <a:t>public forum (</a:t>
            </a:r>
            <a:r>
              <a:rPr kumimoji="0" lang="en-US" altLang="en-US" sz="2000" b="0" i="0" u="none" strike="noStrike" cap="none" normalizeH="0" baseline="0" dirty="0">
                <a:ln>
                  <a:noFill/>
                </a:ln>
                <a:effectLst/>
                <a:latin typeface="Source Sans Pro" panose="020B0503030403020204" pitchFamily="34" charset="0"/>
              </a:rPr>
              <a:t>3/2/2018)</a:t>
            </a:r>
            <a:endParaRPr lang="en-US" dirty="0"/>
          </a:p>
          <a:p>
            <a:pPr lvl="1"/>
            <a:r>
              <a:rPr lang="en-US" dirty="0"/>
              <a:t>visitor intercept survey (7/10/20 &amp; 10/10/20 from 7:00-21:00).</a:t>
            </a:r>
          </a:p>
          <a:p>
            <a:pPr lvl="1"/>
            <a:r>
              <a:rPr lang="en-US" dirty="0"/>
              <a:t>parking turnover survey (as above)</a:t>
            </a:r>
          </a:p>
          <a:p>
            <a:r>
              <a:rPr lang="en-US" dirty="0"/>
              <a:t>Full West End case study results and research publications are available online (</a:t>
            </a:r>
            <a:r>
              <a:rPr lang="en-US" dirty="0">
                <a:hlinkClick r:id="rId2"/>
              </a:rPr>
              <a:t>parks-uq.github.io</a:t>
            </a:r>
            <a:r>
              <a:rPr lang="en-US" dirty="0"/>
              <a:t>)</a:t>
            </a:r>
          </a:p>
        </p:txBody>
      </p:sp>
      <p:pic>
        <p:nvPicPr>
          <p:cNvPr id="6" name="Content Placeholder 5" descr="A picture containing text, sky, road, outdoor&#10;&#10;Description automatically generated">
            <a:extLst>
              <a:ext uri="{FF2B5EF4-FFF2-40B4-BE49-F238E27FC236}">
                <a16:creationId xmlns:a16="http://schemas.microsoft.com/office/drawing/2014/main" id="{532BD00C-9C7C-44AF-B585-64E98498B8A4}"/>
              </a:ext>
            </a:extLst>
          </p:cNvPr>
          <p:cNvPicPr>
            <a:picLocks noGrp="1" noChangeAspect="1"/>
          </p:cNvPicPr>
          <p:nvPr>
            <p:ph sz="half" idx="1"/>
          </p:nvPr>
        </p:nvPicPr>
        <p:blipFill rotWithShape="1">
          <a:blip r:embed="rId3">
            <a:extLst>
              <a:ext uri="{837473B0-CC2E-450A-ABE3-18F120FF3D39}">
                <a1611:picAttrSrcUrl xmlns:a1611="http://schemas.microsoft.com/office/drawing/2016/11/main" r:id="rId4"/>
              </a:ext>
            </a:extLst>
          </a:blip>
          <a:srcRect l="13353" r="17167" b="-1"/>
          <a:stretch/>
        </p:blipFill>
        <p:spPr>
          <a:xfrm>
            <a:off x="8061437" y="2401556"/>
            <a:ext cx="3211495" cy="3466681"/>
          </a:xfrm>
          <a:prstGeom prst="rect">
            <a:avLst/>
          </a:prstGeom>
        </p:spPr>
      </p:pic>
      <p:sp>
        <p:nvSpPr>
          <p:cNvPr id="7" name="TextBox 6">
            <a:extLst>
              <a:ext uri="{FF2B5EF4-FFF2-40B4-BE49-F238E27FC236}">
                <a16:creationId xmlns:a16="http://schemas.microsoft.com/office/drawing/2014/main" id="{915702F5-6378-4D64-859F-20644059FE01}"/>
              </a:ext>
            </a:extLst>
          </p:cNvPr>
          <p:cNvSpPr txBox="1"/>
          <p:nvPr/>
        </p:nvSpPr>
        <p:spPr>
          <a:xfrm>
            <a:off x="8911388" y="5668182"/>
            <a:ext cx="2361544" cy="200055"/>
          </a:xfrm>
          <a:prstGeom prst="rect">
            <a:avLst/>
          </a:prstGeom>
          <a:solidFill>
            <a:srgbClr val="000000"/>
          </a:solidFill>
        </p:spPr>
        <p:txBody>
          <a:bodyPr wrap="none" rtlCol="0">
            <a:spAutoFit/>
          </a:bodyPr>
          <a:lstStyle/>
          <a:p>
            <a:pPr algn="r">
              <a:spcAft>
                <a:spcPts val="600"/>
              </a:spcAft>
            </a:pPr>
            <a:r>
              <a:rPr lang="en-AU" sz="700" dirty="0">
                <a:solidFill>
                  <a:srgbClr val="FFFFFF"/>
                </a:solidFill>
                <a:hlinkClick r:id="rId4" tooltip="https://en.wikipedia.org/wiki/West_End,_Queensland">
                  <a:extLst>
                    <a:ext uri="{A12FA001-AC4F-418D-AE19-62706E023703}">
                      <ahyp:hlinkClr xmlns:ahyp="http://schemas.microsoft.com/office/drawing/2018/hyperlinkcolor" val="tx"/>
                    </a:ext>
                  </a:extLst>
                </a:hlinkClick>
              </a:rPr>
              <a:t>This Photo</a:t>
            </a:r>
            <a:r>
              <a:rPr lang="en-AU" sz="700" dirty="0">
                <a:solidFill>
                  <a:srgbClr val="FFFFFF"/>
                </a:solidFill>
              </a:rPr>
              <a:t> by Unknown Author is licensed under </a:t>
            </a:r>
            <a:r>
              <a:rPr lang="en-AU" sz="700" dirty="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AU" sz="700" dirty="0">
              <a:solidFill>
                <a:srgbClr val="FFFFFF"/>
              </a:solidFill>
            </a:endParaRPr>
          </a:p>
        </p:txBody>
      </p:sp>
    </p:spTree>
    <p:extLst>
      <p:ext uri="{BB962C8B-B14F-4D97-AF65-F5344CB8AC3E}">
        <p14:creationId xmlns:p14="http://schemas.microsoft.com/office/powerpoint/2010/main" val="811765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B7A52-3104-41E6-AA1F-FB82AB59D0F1}"/>
              </a:ext>
            </a:extLst>
          </p:cNvPr>
          <p:cNvSpPr>
            <a:spLocks noGrp="1"/>
          </p:cNvSpPr>
          <p:nvPr>
            <p:ph type="title"/>
          </p:nvPr>
        </p:nvSpPr>
        <p:spPr>
          <a:xfrm>
            <a:off x="643467" y="685800"/>
            <a:ext cx="10905066" cy="1485900"/>
          </a:xfrm>
          <a:noFill/>
        </p:spPr>
        <p:txBody>
          <a:bodyPr>
            <a:normAutofit/>
          </a:bodyPr>
          <a:lstStyle/>
          <a:p>
            <a:pPr algn="ctr"/>
            <a:r>
              <a:rPr lang="en-AU" dirty="0"/>
              <a:t>Boundary Street, West End</a:t>
            </a:r>
          </a:p>
        </p:txBody>
      </p:sp>
      <p:graphicFrame>
        <p:nvGraphicFramePr>
          <p:cNvPr id="4" name="Content Placeholder 3">
            <a:extLst>
              <a:ext uri="{FF2B5EF4-FFF2-40B4-BE49-F238E27FC236}">
                <a16:creationId xmlns:a16="http://schemas.microsoft.com/office/drawing/2014/main" id="{88CAD84F-468C-435D-9579-E757A7E26744}"/>
              </a:ext>
            </a:extLst>
          </p:cNvPr>
          <p:cNvGraphicFramePr>
            <a:graphicFrameLocks noGrp="1"/>
          </p:cNvGraphicFramePr>
          <p:nvPr>
            <p:ph idx="1"/>
          </p:nvPr>
        </p:nvGraphicFramePr>
        <p:xfrm>
          <a:off x="847725" y="1724025"/>
          <a:ext cx="10221303" cy="41433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90032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EC6C-9BAE-46B6-8CCF-9670309C6D8C}"/>
              </a:ext>
            </a:extLst>
          </p:cNvPr>
          <p:cNvSpPr>
            <a:spLocks noGrp="1"/>
          </p:cNvSpPr>
          <p:nvPr>
            <p:ph type="title"/>
          </p:nvPr>
        </p:nvSpPr>
        <p:spPr/>
        <p:txBody>
          <a:bodyPr/>
          <a:lstStyle/>
          <a:p>
            <a:r>
              <a:rPr lang="en-AU" dirty="0"/>
              <a:t>Policy Context/Situation Analysis</a:t>
            </a:r>
          </a:p>
        </p:txBody>
      </p:sp>
      <p:sp>
        <p:nvSpPr>
          <p:cNvPr id="3" name="Content Placeholder 2">
            <a:extLst>
              <a:ext uri="{FF2B5EF4-FFF2-40B4-BE49-F238E27FC236}">
                <a16:creationId xmlns:a16="http://schemas.microsoft.com/office/drawing/2014/main" id="{77F3DB48-2E45-4711-B869-F3D425E5061A}"/>
              </a:ext>
            </a:extLst>
          </p:cNvPr>
          <p:cNvSpPr>
            <a:spLocks noGrp="1"/>
          </p:cNvSpPr>
          <p:nvPr>
            <p:ph idx="1"/>
          </p:nvPr>
        </p:nvSpPr>
        <p:spPr>
          <a:xfrm>
            <a:off x="968828" y="1684421"/>
            <a:ext cx="11046709" cy="4971907"/>
          </a:xfrm>
        </p:spPr>
        <p:txBody>
          <a:bodyPr>
            <a:normAutofit fontScale="92500" lnSpcReduction="10000"/>
          </a:bodyPr>
          <a:lstStyle/>
          <a:p>
            <a:r>
              <a:rPr lang="en-AU" sz="2400" dirty="0"/>
              <a:t>West End has several unique characteristics:</a:t>
            </a:r>
          </a:p>
          <a:p>
            <a:pPr lvl="1"/>
            <a:r>
              <a:rPr lang="en-AU" sz="2400" dirty="0"/>
              <a:t>peninsula community;</a:t>
            </a:r>
          </a:p>
          <a:p>
            <a:pPr lvl="1"/>
            <a:r>
              <a:rPr lang="en-AU" sz="2400" dirty="0"/>
              <a:t>high residential demand;</a:t>
            </a:r>
          </a:p>
          <a:p>
            <a:pPr lvl="1"/>
            <a:r>
              <a:rPr lang="en-AU" sz="2400" dirty="0"/>
              <a:t>Brisbane State High School catchment area;</a:t>
            </a:r>
          </a:p>
          <a:p>
            <a:pPr lvl="1"/>
            <a:r>
              <a:rPr lang="en-AU" sz="2400" dirty="0"/>
              <a:t>West End State School capacity expansion and the new high school at Dutton Park (ICSSSC);</a:t>
            </a:r>
          </a:p>
          <a:p>
            <a:pPr lvl="1"/>
            <a:r>
              <a:rPr lang="en-AU" sz="2400" dirty="0"/>
              <a:t>development cycle – medium and high density residential; infill development and established homes;</a:t>
            </a:r>
          </a:p>
          <a:p>
            <a:pPr lvl="1"/>
            <a:r>
              <a:rPr lang="en-AU" sz="2400" dirty="0"/>
              <a:t>highly engaged and active community;</a:t>
            </a:r>
          </a:p>
          <a:p>
            <a:pPr lvl="1"/>
            <a:r>
              <a:rPr lang="en-AU" sz="2400" dirty="0"/>
              <a:t>dedicated active travel routes;</a:t>
            </a:r>
          </a:p>
          <a:p>
            <a:pPr lvl="1"/>
            <a:r>
              <a:rPr lang="en-AU" sz="2400" dirty="0"/>
              <a:t>high frequency bus service (to CBD); &amp; </a:t>
            </a:r>
            <a:r>
              <a:rPr lang="en-AU" sz="2400" dirty="0" err="1"/>
              <a:t>CityGlider</a:t>
            </a:r>
            <a:r>
              <a:rPr lang="en-AU" sz="2400" dirty="0"/>
              <a:t> bus service linked to ferry services.</a:t>
            </a:r>
          </a:p>
          <a:p>
            <a:r>
              <a:rPr lang="en-US" sz="2400" dirty="0"/>
              <a:t>The pandemic has impacted local mobility, demand for neighbourhood services and experiences, reduced patronage of public transport, increased private car use, and altered commute patterns</a:t>
            </a:r>
          </a:p>
        </p:txBody>
      </p:sp>
    </p:spTree>
    <p:extLst>
      <p:ext uri="{BB962C8B-B14F-4D97-AF65-F5344CB8AC3E}">
        <p14:creationId xmlns:p14="http://schemas.microsoft.com/office/powerpoint/2010/main" val="177994826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otalTime>3195</TotalTime>
  <Words>1881</Words>
  <Application>Microsoft Office PowerPoint</Application>
  <PresentationFormat>Widescreen</PresentationFormat>
  <Paragraphs>179</Paragraphs>
  <Slides>20</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6" baseType="lpstr">
      <vt:lpstr>Arial</vt:lpstr>
      <vt:lpstr>Franklin Gothic Book</vt:lpstr>
      <vt:lpstr>Source Sans Pro</vt:lpstr>
      <vt:lpstr>Wingdings</vt:lpstr>
      <vt:lpstr>Crop</vt:lpstr>
      <vt:lpstr>Microsoft Excel Worksheet</vt:lpstr>
      <vt:lpstr>RECLAIMING LOST GROUND</vt:lpstr>
      <vt:lpstr>Research Objective</vt:lpstr>
      <vt:lpstr>Research Elements</vt:lpstr>
      <vt:lpstr>Boundary Street, West End</vt:lpstr>
      <vt:lpstr>Summary of Urban Mobility Policy Review</vt:lpstr>
      <vt:lpstr>Summary of Urban Mobility Policy Review</vt:lpstr>
      <vt:lpstr>West End Case Study</vt:lpstr>
      <vt:lpstr>Boundary Street, West End</vt:lpstr>
      <vt:lpstr>Policy Context/Situation Analysis</vt:lpstr>
      <vt:lpstr>Policy Context/Situation Analysis</vt:lpstr>
      <vt:lpstr>PowerPoint Presentation</vt:lpstr>
      <vt:lpstr>West End case study: mixed methods research</vt:lpstr>
      <vt:lpstr>Visitor intercept survey summary*</vt:lpstr>
      <vt:lpstr>PowerPoint Presentation</vt:lpstr>
      <vt:lpstr>Key West End case study findings</vt:lpstr>
      <vt:lpstr>Key West End case study findings</vt:lpstr>
      <vt:lpstr>Key West End case study findings</vt:lpstr>
      <vt:lpstr>Car Parking/Mobility Possibilities for West End</vt:lpstr>
      <vt:lpstr>Further Research</vt:lpstr>
      <vt:lpstr>Research Partners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RECLAIMING LOST GROUND</dc:title>
  <dc:creator>Laurel Johnson;a.kimpton@uq.edu.au</dc:creator>
  <cp:lastModifiedBy>Anthony Kimpton</cp:lastModifiedBy>
  <cp:revision>101</cp:revision>
  <cp:lastPrinted>2021-04-19T02:34:41Z</cp:lastPrinted>
  <dcterms:created xsi:type="dcterms:W3CDTF">2021-04-09T04:14:16Z</dcterms:created>
  <dcterms:modified xsi:type="dcterms:W3CDTF">2021-04-23T00:02:38Z</dcterms:modified>
</cp:coreProperties>
</file>